
<file path=[Content_Types].xml><?xml version="1.0" encoding="utf-8"?>
<Types xmlns="http://schemas.openxmlformats.org/package/2006/content-types">
  <Default Extension="jpeg" ContentType="image/jpeg"/>
  <Default Extension="jp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9" r:id="rId3"/>
    <p:sldId id="258" r:id="rId4"/>
    <p:sldId id="261" r:id="rId5"/>
    <p:sldId id="262" r:id="rId6"/>
    <p:sldId id="263" r:id="rId7"/>
    <p:sldId id="264" r:id="rId8"/>
    <p:sldId id="266" r:id="rId9"/>
    <p:sldId id="267" r:id="rId10"/>
    <p:sldId id="268" r:id="rId11"/>
    <p:sldId id="269" r:id="rId12"/>
    <p:sldId id="270" r:id="rId13"/>
    <p:sldId id="272" r:id="rId14"/>
    <p:sldId id="273" r:id="rId15"/>
    <p:sldId id="271" r:id="rId16"/>
    <p:sldId id="275" r:id="rId17"/>
    <p:sldId id="277" r:id="rId18"/>
    <p:sldId id="280" r:id="rId19"/>
    <p:sldId id="278" r:id="rId20"/>
    <p:sldId id="279" r:id="rId21"/>
    <p:sldId id="293" r:id="rId22"/>
    <p:sldId id="281" r:id="rId23"/>
    <p:sldId id="283" r:id="rId24"/>
    <p:sldId id="284" r:id="rId25"/>
    <p:sldId id="286" r:id="rId26"/>
    <p:sldId id="287" r:id="rId27"/>
    <p:sldId id="288" r:id="rId28"/>
    <p:sldId id="294" r:id="rId29"/>
    <p:sldId id="289" r:id="rId30"/>
    <p:sldId id="291" r:id="rId31"/>
    <p:sldId id="292"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26"/>
  </p:normalViewPr>
  <p:slideViewPr>
    <p:cSldViewPr snapToGrid="0" snapToObjects="1">
      <p:cViewPr varScale="1">
        <p:scale>
          <a:sx n="121" d="100"/>
          <a:sy n="121" d="100"/>
        </p:scale>
        <p:origin x="744"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674663-85DF-5649-AE0D-B08FF11F156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025EA01-9B58-324E-A49B-0EEAD3A5124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1CDB03F-82D9-6B46-9B0F-1D8B8CD0271B}"/>
              </a:ext>
            </a:extLst>
          </p:cNvPr>
          <p:cNvSpPr>
            <a:spLocks noGrp="1"/>
          </p:cNvSpPr>
          <p:nvPr>
            <p:ph type="dt" sz="half" idx="10"/>
          </p:nvPr>
        </p:nvSpPr>
        <p:spPr/>
        <p:txBody>
          <a:bodyPr/>
          <a:lstStyle/>
          <a:p>
            <a:fld id="{D6467B7E-9028-BB44-A4EB-77147CDED2C4}" type="datetimeFigureOut">
              <a:rPr lang="en-US" smtClean="0"/>
              <a:t>10/26/22</a:t>
            </a:fld>
            <a:endParaRPr lang="en-US"/>
          </a:p>
        </p:txBody>
      </p:sp>
      <p:sp>
        <p:nvSpPr>
          <p:cNvPr id="5" name="Footer Placeholder 4">
            <a:extLst>
              <a:ext uri="{FF2B5EF4-FFF2-40B4-BE49-F238E27FC236}">
                <a16:creationId xmlns:a16="http://schemas.microsoft.com/office/drawing/2014/main" id="{0F216EBA-7204-A844-8660-2FB3A3CE61F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8ED3C61-BE61-8549-B61B-52E48E9C899E}"/>
              </a:ext>
            </a:extLst>
          </p:cNvPr>
          <p:cNvSpPr>
            <a:spLocks noGrp="1"/>
          </p:cNvSpPr>
          <p:nvPr>
            <p:ph type="sldNum" sz="quarter" idx="12"/>
          </p:nvPr>
        </p:nvSpPr>
        <p:spPr/>
        <p:txBody>
          <a:bodyPr/>
          <a:lstStyle/>
          <a:p>
            <a:fld id="{176BE259-B958-D14C-98EC-BEC14F09D688}" type="slidenum">
              <a:rPr lang="en-US" smtClean="0"/>
              <a:t>‹#›</a:t>
            </a:fld>
            <a:endParaRPr lang="en-US"/>
          </a:p>
        </p:txBody>
      </p:sp>
    </p:spTree>
    <p:extLst>
      <p:ext uri="{BB962C8B-B14F-4D97-AF65-F5344CB8AC3E}">
        <p14:creationId xmlns:p14="http://schemas.microsoft.com/office/powerpoint/2010/main" val="32334672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3F4E3-D5AD-7F4A-9C93-73EC074005A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2E30533-C844-8141-B5AF-37492AC0D5B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B31AA6E-E89C-5E41-847C-67D5FD2951C2}"/>
              </a:ext>
            </a:extLst>
          </p:cNvPr>
          <p:cNvSpPr>
            <a:spLocks noGrp="1"/>
          </p:cNvSpPr>
          <p:nvPr>
            <p:ph type="dt" sz="half" idx="10"/>
          </p:nvPr>
        </p:nvSpPr>
        <p:spPr/>
        <p:txBody>
          <a:bodyPr/>
          <a:lstStyle/>
          <a:p>
            <a:fld id="{D6467B7E-9028-BB44-A4EB-77147CDED2C4}" type="datetimeFigureOut">
              <a:rPr lang="en-US" smtClean="0"/>
              <a:t>10/26/22</a:t>
            </a:fld>
            <a:endParaRPr lang="en-US"/>
          </a:p>
        </p:txBody>
      </p:sp>
      <p:sp>
        <p:nvSpPr>
          <p:cNvPr id="5" name="Footer Placeholder 4">
            <a:extLst>
              <a:ext uri="{FF2B5EF4-FFF2-40B4-BE49-F238E27FC236}">
                <a16:creationId xmlns:a16="http://schemas.microsoft.com/office/drawing/2014/main" id="{44EFAF8B-A556-FD45-8C1A-8FF65DF857A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183E32F-4D0C-F44B-B990-8209775ED590}"/>
              </a:ext>
            </a:extLst>
          </p:cNvPr>
          <p:cNvSpPr>
            <a:spLocks noGrp="1"/>
          </p:cNvSpPr>
          <p:nvPr>
            <p:ph type="sldNum" sz="quarter" idx="12"/>
          </p:nvPr>
        </p:nvSpPr>
        <p:spPr/>
        <p:txBody>
          <a:bodyPr/>
          <a:lstStyle/>
          <a:p>
            <a:fld id="{176BE259-B958-D14C-98EC-BEC14F09D688}" type="slidenum">
              <a:rPr lang="en-US" smtClean="0"/>
              <a:t>‹#›</a:t>
            </a:fld>
            <a:endParaRPr lang="en-US"/>
          </a:p>
        </p:txBody>
      </p:sp>
    </p:spTree>
    <p:extLst>
      <p:ext uri="{BB962C8B-B14F-4D97-AF65-F5344CB8AC3E}">
        <p14:creationId xmlns:p14="http://schemas.microsoft.com/office/powerpoint/2010/main" val="15962228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ADBB61C-89C7-3C4A-9DF3-7DCF71114E1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C51C077-4AEB-C34E-8752-5DFE7D19422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9F3033B-696B-9449-91BD-F84D4FEC003F}"/>
              </a:ext>
            </a:extLst>
          </p:cNvPr>
          <p:cNvSpPr>
            <a:spLocks noGrp="1"/>
          </p:cNvSpPr>
          <p:nvPr>
            <p:ph type="dt" sz="half" idx="10"/>
          </p:nvPr>
        </p:nvSpPr>
        <p:spPr/>
        <p:txBody>
          <a:bodyPr/>
          <a:lstStyle/>
          <a:p>
            <a:fld id="{D6467B7E-9028-BB44-A4EB-77147CDED2C4}" type="datetimeFigureOut">
              <a:rPr lang="en-US" smtClean="0"/>
              <a:t>10/26/22</a:t>
            </a:fld>
            <a:endParaRPr lang="en-US"/>
          </a:p>
        </p:txBody>
      </p:sp>
      <p:sp>
        <p:nvSpPr>
          <p:cNvPr id="5" name="Footer Placeholder 4">
            <a:extLst>
              <a:ext uri="{FF2B5EF4-FFF2-40B4-BE49-F238E27FC236}">
                <a16:creationId xmlns:a16="http://schemas.microsoft.com/office/drawing/2014/main" id="{F199EB4B-5BBA-7B41-A651-E59A8D4F858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32CD6BC-3FFF-8544-BF73-B493F2A7A11A}"/>
              </a:ext>
            </a:extLst>
          </p:cNvPr>
          <p:cNvSpPr>
            <a:spLocks noGrp="1"/>
          </p:cNvSpPr>
          <p:nvPr>
            <p:ph type="sldNum" sz="quarter" idx="12"/>
          </p:nvPr>
        </p:nvSpPr>
        <p:spPr/>
        <p:txBody>
          <a:bodyPr/>
          <a:lstStyle/>
          <a:p>
            <a:fld id="{176BE259-B958-D14C-98EC-BEC14F09D688}" type="slidenum">
              <a:rPr lang="en-US" smtClean="0"/>
              <a:t>‹#›</a:t>
            </a:fld>
            <a:endParaRPr lang="en-US"/>
          </a:p>
        </p:txBody>
      </p:sp>
    </p:spTree>
    <p:extLst>
      <p:ext uri="{BB962C8B-B14F-4D97-AF65-F5344CB8AC3E}">
        <p14:creationId xmlns:p14="http://schemas.microsoft.com/office/powerpoint/2010/main" val="36965376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B4609-DF73-C340-B123-BC2C4DBD54A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6A4A2FC-BA10-4C4A-A6B1-871749E8FFC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56B1A57-957C-0848-AB2A-8E6A86BAF2C4}"/>
              </a:ext>
            </a:extLst>
          </p:cNvPr>
          <p:cNvSpPr>
            <a:spLocks noGrp="1"/>
          </p:cNvSpPr>
          <p:nvPr>
            <p:ph type="dt" sz="half" idx="10"/>
          </p:nvPr>
        </p:nvSpPr>
        <p:spPr/>
        <p:txBody>
          <a:bodyPr/>
          <a:lstStyle/>
          <a:p>
            <a:fld id="{D6467B7E-9028-BB44-A4EB-77147CDED2C4}" type="datetimeFigureOut">
              <a:rPr lang="en-US" smtClean="0"/>
              <a:t>10/26/22</a:t>
            </a:fld>
            <a:endParaRPr lang="en-US"/>
          </a:p>
        </p:txBody>
      </p:sp>
      <p:sp>
        <p:nvSpPr>
          <p:cNvPr id="5" name="Footer Placeholder 4">
            <a:extLst>
              <a:ext uri="{FF2B5EF4-FFF2-40B4-BE49-F238E27FC236}">
                <a16:creationId xmlns:a16="http://schemas.microsoft.com/office/drawing/2014/main" id="{A48B87A5-ECA3-D24B-BC89-E2DC2585A9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71FF030-0A64-0A4C-B3F9-0C0F079C5703}"/>
              </a:ext>
            </a:extLst>
          </p:cNvPr>
          <p:cNvSpPr>
            <a:spLocks noGrp="1"/>
          </p:cNvSpPr>
          <p:nvPr>
            <p:ph type="sldNum" sz="quarter" idx="12"/>
          </p:nvPr>
        </p:nvSpPr>
        <p:spPr/>
        <p:txBody>
          <a:bodyPr/>
          <a:lstStyle/>
          <a:p>
            <a:fld id="{176BE259-B958-D14C-98EC-BEC14F09D688}" type="slidenum">
              <a:rPr lang="en-US" smtClean="0"/>
              <a:t>‹#›</a:t>
            </a:fld>
            <a:endParaRPr lang="en-US"/>
          </a:p>
        </p:txBody>
      </p:sp>
    </p:spTree>
    <p:extLst>
      <p:ext uri="{BB962C8B-B14F-4D97-AF65-F5344CB8AC3E}">
        <p14:creationId xmlns:p14="http://schemas.microsoft.com/office/powerpoint/2010/main" val="2291466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597C8-C0CE-E74C-8FFF-B7071C0AAED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21AB946-192C-434C-9F14-25AD2315E66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65C6299-44C7-1D40-B7A6-0B5C25CFB5AA}"/>
              </a:ext>
            </a:extLst>
          </p:cNvPr>
          <p:cNvSpPr>
            <a:spLocks noGrp="1"/>
          </p:cNvSpPr>
          <p:nvPr>
            <p:ph type="dt" sz="half" idx="10"/>
          </p:nvPr>
        </p:nvSpPr>
        <p:spPr/>
        <p:txBody>
          <a:bodyPr/>
          <a:lstStyle/>
          <a:p>
            <a:fld id="{D6467B7E-9028-BB44-A4EB-77147CDED2C4}" type="datetimeFigureOut">
              <a:rPr lang="en-US" smtClean="0"/>
              <a:t>10/26/22</a:t>
            </a:fld>
            <a:endParaRPr lang="en-US"/>
          </a:p>
        </p:txBody>
      </p:sp>
      <p:sp>
        <p:nvSpPr>
          <p:cNvPr id="5" name="Footer Placeholder 4">
            <a:extLst>
              <a:ext uri="{FF2B5EF4-FFF2-40B4-BE49-F238E27FC236}">
                <a16:creationId xmlns:a16="http://schemas.microsoft.com/office/drawing/2014/main" id="{F3392B4D-F753-D54B-A62D-4E07FC5FF4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16AD8B3-8310-9940-91E0-2E7F65D12BC5}"/>
              </a:ext>
            </a:extLst>
          </p:cNvPr>
          <p:cNvSpPr>
            <a:spLocks noGrp="1"/>
          </p:cNvSpPr>
          <p:nvPr>
            <p:ph type="sldNum" sz="quarter" idx="12"/>
          </p:nvPr>
        </p:nvSpPr>
        <p:spPr/>
        <p:txBody>
          <a:bodyPr/>
          <a:lstStyle/>
          <a:p>
            <a:fld id="{176BE259-B958-D14C-98EC-BEC14F09D688}" type="slidenum">
              <a:rPr lang="en-US" smtClean="0"/>
              <a:t>‹#›</a:t>
            </a:fld>
            <a:endParaRPr lang="en-US"/>
          </a:p>
        </p:txBody>
      </p:sp>
    </p:spTree>
    <p:extLst>
      <p:ext uri="{BB962C8B-B14F-4D97-AF65-F5344CB8AC3E}">
        <p14:creationId xmlns:p14="http://schemas.microsoft.com/office/powerpoint/2010/main" val="14909369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996466-B39F-3844-A482-0A956A9F990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BB055CB-8307-E94C-87A7-07CFFA9F36E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C81E477-E489-E046-AD25-17F14F686BA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897485A-7064-AF4F-94EF-1BC528A76179}"/>
              </a:ext>
            </a:extLst>
          </p:cNvPr>
          <p:cNvSpPr>
            <a:spLocks noGrp="1"/>
          </p:cNvSpPr>
          <p:nvPr>
            <p:ph type="dt" sz="half" idx="10"/>
          </p:nvPr>
        </p:nvSpPr>
        <p:spPr/>
        <p:txBody>
          <a:bodyPr/>
          <a:lstStyle/>
          <a:p>
            <a:fld id="{D6467B7E-9028-BB44-A4EB-77147CDED2C4}" type="datetimeFigureOut">
              <a:rPr lang="en-US" smtClean="0"/>
              <a:t>10/26/22</a:t>
            </a:fld>
            <a:endParaRPr lang="en-US"/>
          </a:p>
        </p:txBody>
      </p:sp>
      <p:sp>
        <p:nvSpPr>
          <p:cNvPr id="6" name="Footer Placeholder 5">
            <a:extLst>
              <a:ext uri="{FF2B5EF4-FFF2-40B4-BE49-F238E27FC236}">
                <a16:creationId xmlns:a16="http://schemas.microsoft.com/office/drawing/2014/main" id="{86C83041-847E-6545-9196-EAA2DCAAC33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8BFEECA-DA26-A946-9B3B-EC84544C3E96}"/>
              </a:ext>
            </a:extLst>
          </p:cNvPr>
          <p:cNvSpPr>
            <a:spLocks noGrp="1"/>
          </p:cNvSpPr>
          <p:nvPr>
            <p:ph type="sldNum" sz="quarter" idx="12"/>
          </p:nvPr>
        </p:nvSpPr>
        <p:spPr/>
        <p:txBody>
          <a:bodyPr/>
          <a:lstStyle/>
          <a:p>
            <a:fld id="{176BE259-B958-D14C-98EC-BEC14F09D688}" type="slidenum">
              <a:rPr lang="en-US" smtClean="0"/>
              <a:t>‹#›</a:t>
            </a:fld>
            <a:endParaRPr lang="en-US"/>
          </a:p>
        </p:txBody>
      </p:sp>
    </p:spTree>
    <p:extLst>
      <p:ext uri="{BB962C8B-B14F-4D97-AF65-F5344CB8AC3E}">
        <p14:creationId xmlns:p14="http://schemas.microsoft.com/office/powerpoint/2010/main" val="36021223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28416-76DF-6F4C-95FA-99D76830D37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3029F06-7EEB-994E-98E9-AE0AFEB701B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17DBF13-AC3D-7749-8AB5-170C0820046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9F1011A-C49A-8643-A1D7-93282F905C6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90B824C-BEC5-F64A-A793-DC0A9A10DE8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9637FB8-FC5A-1D41-AB76-1AFAE770CE38}"/>
              </a:ext>
            </a:extLst>
          </p:cNvPr>
          <p:cNvSpPr>
            <a:spLocks noGrp="1"/>
          </p:cNvSpPr>
          <p:nvPr>
            <p:ph type="dt" sz="half" idx="10"/>
          </p:nvPr>
        </p:nvSpPr>
        <p:spPr/>
        <p:txBody>
          <a:bodyPr/>
          <a:lstStyle/>
          <a:p>
            <a:fld id="{D6467B7E-9028-BB44-A4EB-77147CDED2C4}" type="datetimeFigureOut">
              <a:rPr lang="en-US" smtClean="0"/>
              <a:t>10/26/22</a:t>
            </a:fld>
            <a:endParaRPr lang="en-US"/>
          </a:p>
        </p:txBody>
      </p:sp>
      <p:sp>
        <p:nvSpPr>
          <p:cNvPr id="8" name="Footer Placeholder 7">
            <a:extLst>
              <a:ext uri="{FF2B5EF4-FFF2-40B4-BE49-F238E27FC236}">
                <a16:creationId xmlns:a16="http://schemas.microsoft.com/office/drawing/2014/main" id="{A2FF3181-117F-A843-955A-185E0E59BF5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B7CF7F1-8795-9847-95A5-E4775EF9738E}"/>
              </a:ext>
            </a:extLst>
          </p:cNvPr>
          <p:cNvSpPr>
            <a:spLocks noGrp="1"/>
          </p:cNvSpPr>
          <p:nvPr>
            <p:ph type="sldNum" sz="quarter" idx="12"/>
          </p:nvPr>
        </p:nvSpPr>
        <p:spPr/>
        <p:txBody>
          <a:bodyPr/>
          <a:lstStyle/>
          <a:p>
            <a:fld id="{176BE259-B958-D14C-98EC-BEC14F09D688}" type="slidenum">
              <a:rPr lang="en-US" smtClean="0"/>
              <a:t>‹#›</a:t>
            </a:fld>
            <a:endParaRPr lang="en-US"/>
          </a:p>
        </p:txBody>
      </p:sp>
    </p:spTree>
    <p:extLst>
      <p:ext uri="{BB962C8B-B14F-4D97-AF65-F5344CB8AC3E}">
        <p14:creationId xmlns:p14="http://schemas.microsoft.com/office/powerpoint/2010/main" val="3190301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DDDE85-2C73-4D45-B591-51DF3F99AF2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43BBA62-ED02-E943-A30B-F949BF8C3AE1}"/>
              </a:ext>
            </a:extLst>
          </p:cNvPr>
          <p:cNvSpPr>
            <a:spLocks noGrp="1"/>
          </p:cNvSpPr>
          <p:nvPr>
            <p:ph type="dt" sz="half" idx="10"/>
          </p:nvPr>
        </p:nvSpPr>
        <p:spPr/>
        <p:txBody>
          <a:bodyPr/>
          <a:lstStyle/>
          <a:p>
            <a:fld id="{D6467B7E-9028-BB44-A4EB-77147CDED2C4}" type="datetimeFigureOut">
              <a:rPr lang="en-US" smtClean="0"/>
              <a:t>10/26/22</a:t>
            </a:fld>
            <a:endParaRPr lang="en-US"/>
          </a:p>
        </p:txBody>
      </p:sp>
      <p:sp>
        <p:nvSpPr>
          <p:cNvPr id="4" name="Footer Placeholder 3">
            <a:extLst>
              <a:ext uri="{FF2B5EF4-FFF2-40B4-BE49-F238E27FC236}">
                <a16:creationId xmlns:a16="http://schemas.microsoft.com/office/drawing/2014/main" id="{27F15482-D687-FF47-B182-0AD2F220B4E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1CDF479-A701-374D-A501-A56E49179B95}"/>
              </a:ext>
            </a:extLst>
          </p:cNvPr>
          <p:cNvSpPr>
            <a:spLocks noGrp="1"/>
          </p:cNvSpPr>
          <p:nvPr>
            <p:ph type="sldNum" sz="quarter" idx="12"/>
          </p:nvPr>
        </p:nvSpPr>
        <p:spPr/>
        <p:txBody>
          <a:bodyPr/>
          <a:lstStyle/>
          <a:p>
            <a:fld id="{176BE259-B958-D14C-98EC-BEC14F09D688}" type="slidenum">
              <a:rPr lang="en-US" smtClean="0"/>
              <a:t>‹#›</a:t>
            </a:fld>
            <a:endParaRPr lang="en-US"/>
          </a:p>
        </p:txBody>
      </p:sp>
    </p:spTree>
    <p:extLst>
      <p:ext uri="{BB962C8B-B14F-4D97-AF65-F5344CB8AC3E}">
        <p14:creationId xmlns:p14="http://schemas.microsoft.com/office/powerpoint/2010/main" val="35087889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71D327B-6605-1B4E-A25B-4BB05F3ED200}"/>
              </a:ext>
            </a:extLst>
          </p:cNvPr>
          <p:cNvSpPr>
            <a:spLocks noGrp="1"/>
          </p:cNvSpPr>
          <p:nvPr>
            <p:ph type="dt" sz="half" idx="10"/>
          </p:nvPr>
        </p:nvSpPr>
        <p:spPr/>
        <p:txBody>
          <a:bodyPr/>
          <a:lstStyle/>
          <a:p>
            <a:fld id="{D6467B7E-9028-BB44-A4EB-77147CDED2C4}" type="datetimeFigureOut">
              <a:rPr lang="en-US" smtClean="0"/>
              <a:t>10/26/22</a:t>
            </a:fld>
            <a:endParaRPr lang="en-US"/>
          </a:p>
        </p:txBody>
      </p:sp>
      <p:sp>
        <p:nvSpPr>
          <p:cNvPr id="3" name="Footer Placeholder 2">
            <a:extLst>
              <a:ext uri="{FF2B5EF4-FFF2-40B4-BE49-F238E27FC236}">
                <a16:creationId xmlns:a16="http://schemas.microsoft.com/office/drawing/2014/main" id="{F62E6006-A01D-5B45-BE4E-754EAA996A8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CD2F96E-C0D8-8A44-BEDB-E80D55EEB603}"/>
              </a:ext>
            </a:extLst>
          </p:cNvPr>
          <p:cNvSpPr>
            <a:spLocks noGrp="1"/>
          </p:cNvSpPr>
          <p:nvPr>
            <p:ph type="sldNum" sz="quarter" idx="12"/>
          </p:nvPr>
        </p:nvSpPr>
        <p:spPr/>
        <p:txBody>
          <a:bodyPr/>
          <a:lstStyle/>
          <a:p>
            <a:fld id="{176BE259-B958-D14C-98EC-BEC14F09D688}" type="slidenum">
              <a:rPr lang="en-US" smtClean="0"/>
              <a:t>‹#›</a:t>
            </a:fld>
            <a:endParaRPr lang="en-US"/>
          </a:p>
        </p:txBody>
      </p:sp>
    </p:spTree>
    <p:extLst>
      <p:ext uri="{BB962C8B-B14F-4D97-AF65-F5344CB8AC3E}">
        <p14:creationId xmlns:p14="http://schemas.microsoft.com/office/powerpoint/2010/main" val="5789991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15F63D-DBEC-4942-A30D-C8B8000C269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1AABB9E-5AC6-C948-940D-E8847AD9077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202C08C-B141-1141-B0F5-DA9839BFB04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C72E645-49E4-8542-8A12-4205366DD6E1}"/>
              </a:ext>
            </a:extLst>
          </p:cNvPr>
          <p:cNvSpPr>
            <a:spLocks noGrp="1"/>
          </p:cNvSpPr>
          <p:nvPr>
            <p:ph type="dt" sz="half" idx="10"/>
          </p:nvPr>
        </p:nvSpPr>
        <p:spPr/>
        <p:txBody>
          <a:bodyPr/>
          <a:lstStyle/>
          <a:p>
            <a:fld id="{D6467B7E-9028-BB44-A4EB-77147CDED2C4}" type="datetimeFigureOut">
              <a:rPr lang="en-US" smtClean="0"/>
              <a:t>10/26/22</a:t>
            </a:fld>
            <a:endParaRPr lang="en-US"/>
          </a:p>
        </p:txBody>
      </p:sp>
      <p:sp>
        <p:nvSpPr>
          <p:cNvPr id="6" name="Footer Placeholder 5">
            <a:extLst>
              <a:ext uri="{FF2B5EF4-FFF2-40B4-BE49-F238E27FC236}">
                <a16:creationId xmlns:a16="http://schemas.microsoft.com/office/drawing/2014/main" id="{7D22C0DC-9D0B-F34B-A813-2180728FD1B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7E67AB2-02AF-7C46-80D8-22B6F71CF10B}"/>
              </a:ext>
            </a:extLst>
          </p:cNvPr>
          <p:cNvSpPr>
            <a:spLocks noGrp="1"/>
          </p:cNvSpPr>
          <p:nvPr>
            <p:ph type="sldNum" sz="quarter" idx="12"/>
          </p:nvPr>
        </p:nvSpPr>
        <p:spPr/>
        <p:txBody>
          <a:bodyPr/>
          <a:lstStyle/>
          <a:p>
            <a:fld id="{176BE259-B958-D14C-98EC-BEC14F09D688}" type="slidenum">
              <a:rPr lang="en-US" smtClean="0"/>
              <a:t>‹#›</a:t>
            </a:fld>
            <a:endParaRPr lang="en-US"/>
          </a:p>
        </p:txBody>
      </p:sp>
    </p:spTree>
    <p:extLst>
      <p:ext uri="{BB962C8B-B14F-4D97-AF65-F5344CB8AC3E}">
        <p14:creationId xmlns:p14="http://schemas.microsoft.com/office/powerpoint/2010/main" val="30266196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1D09A2-2D85-6E4C-98C8-CAAB73F5890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C2075E0-AEAF-3D4B-A2D9-041A4448D02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8340D3A-3DCB-5844-87F9-9092D1B2DBF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839F9A7-AC62-FD4D-A42B-D12EBE8D5267}"/>
              </a:ext>
            </a:extLst>
          </p:cNvPr>
          <p:cNvSpPr>
            <a:spLocks noGrp="1"/>
          </p:cNvSpPr>
          <p:nvPr>
            <p:ph type="dt" sz="half" idx="10"/>
          </p:nvPr>
        </p:nvSpPr>
        <p:spPr/>
        <p:txBody>
          <a:bodyPr/>
          <a:lstStyle/>
          <a:p>
            <a:fld id="{D6467B7E-9028-BB44-A4EB-77147CDED2C4}" type="datetimeFigureOut">
              <a:rPr lang="en-US" smtClean="0"/>
              <a:t>10/26/22</a:t>
            </a:fld>
            <a:endParaRPr lang="en-US"/>
          </a:p>
        </p:txBody>
      </p:sp>
      <p:sp>
        <p:nvSpPr>
          <p:cNvPr id="6" name="Footer Placeholder 5">
            <a:extLst>
              <a:ext uri="{FF2B5EF4-FFF2-40B4-BE49-F238E27FC236}">
                <a16:creationId xmlns:a16="http://schemas.microsoft.com/office/drawing/2014/main" id="{2784FE60-FCDF-284E-8027-D69FDE79449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04729C4-3336-664F-9B41-8A1FE9E7DE59}"/>
              </a:ext>
            </a:extLst>
          </p:cNvPr>
          <p:cNvSpPr>
            <a:spLocks noGrp="1"/>
          </p:cNvSpPr>
          <p:nvPr>
            <p:ph type="sldNum" sz="quarter" idx="12"/>
          </p:nvPr>
        </p:nvSpPr>
        <p:spPr/>
        <p:txBody>
          <a:bodyPr/>
          <a:lstStyle/>
          <a:p>
            <a:fld id="{176BE259-B958-D14C-98EC-BEC14F09D688}" type="slidenum">
              <a:rPr lang="en-US" smtClean="0"/>
              <a:t>‹#›</a:t>
            </a:fld>
            <a:endParaRPr lang="en-US"/>
          </a:p>
        </p:txBody>
      </p:sp>
    </p:spTree>
    <p:extLst>
      <p:ext uri="{BB962C8B-B14F-4D97-AF65-F5344CB8AC3E}">
        <p14:creationId xmlns:p14="http://schemas.microsoft.com/office/powerpoint/2010/main" val="28453084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35036E4-46FD-B84D-A36D-56DA29973E2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0979C9C-9455-8C48-8D07-9DAA456C965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44B9355-3384-A449-A1A6-B5F0F15C5D5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6467B7E-9028-BB44-A4EB-77147CDED2C4}" type="datetimeFigureOut">
              <a:rPr lang="en-US" smtClean="0"/>
              <a:t>10/26/22</a:t>
            </a:fld>
            <a:endParaRPr lang="en-US"/>
          </a:p>
        </p:txBody>
      </p:sp>
      <p:sp>
        <p:nvSpPr>
          <p:cNvPr id="5" name="Footer Placeholder 4">
            <a:extLst>
              <a:ext uri="{FF2B5EF4-FFF2-40B4-BE49-F238E27FC236}">
                <a16:creationId xmlns:a16="http://schemas.microsoft.com/office/drawing/2014/main" id="{51369135-BA86-9242-85E8-99F795030A8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8BC2F81-5E27-784B-9624-3B9748F3145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76BE259-B958-D14C-98EC-BEC14F09D688}" type="slidenum">
              <a:rPr lang="en-US" smtClean="0"/>
              <a:t>‹#›</a:t>
            </a:fld>
            <a:endParaRPr lang="en-US"/>
          </a:p>
        </p:txBody>
      </p:sp>
    </p:spTree>
    <p:extLst>
      <p:ext uri="{BB962C8B-B14F-4D97-AF65-F5344CB8AC3E}">
        <p14:creationId xmlns:p14="http://schemas.microsoft.com/office/powerpoint/2010/main" val="15906789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2.xml"/><Relationship Id="rId4" Type="http://schemas.openxmlformats.org/officeDocument/2006/relationships/image" Target="../media/image24.jpeg"/></Relationships>
</file>

<file path=ppt/slides/_rels/slide17.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Layout" Target="../slideLayouts/slideLayout2.xml"/><Relationship Id="rId4" Type="http://schemas.openxmlformats.org/officeDocument/2006/relationships/image" Target="../media/image33.jpeg"/></Relationships>
</file>

<file path=ppt/slides/_rels/slide24.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jpeg"/><Relationship Id="rId1" Type="http://schemas.openxmlformats.org/officeDocument/2006/relationships/slideLayout" Target="../slideLayouts/slideLayout2.xml"/><Relationship Id="rId4" Type="http://schemas.openxmlformats.org/officeDocument/2006/relationships/image" Target="../media/image43.jpeg"/></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CACBE6-3C30-AF44-A35D-D4A4965D7355}"/>
              </a:ext>
            </a:extLst>
          </p:cNvPr>
          <p:cNvSpPr>
            <a:spLocks noGrp="1"/>
          </p:cNvSpPr>
          <p:nvPr>
            <p:ph type="ctrTitle"/>
          </p:nvPr>
        </p:nvSpPr>
        <p:spPr>
          <a:xfrm>
            <a:off x="1388853" y="2454694"/>
            <a:ext cx="9414294" cy="1948611"/>
          </a:xfrm>
        </p:spPr>
        <p:txBody>
          <a:bodyPr>
            <a:normAutofit fontScale="90000"/>
          </a:bodyPr>
          <a:lstStyle/>
          <a:p>
            <a:r>
              <a:rPr lang="en-US" dirty="0"/>
              <a:t>Control Board Relay-Thermostat Cable Manufacturing Instructions</a:t>
            </a:r>
          </a:p>
        </p:txBody>
      </p:sp>
    </p:spTree>
    <p:extLst>
      <p:ext uri="{BB962C8B-B14F-4D97-AF65-F5344CB8AC3E}">
        <p14:creationId xmlns:p14="http://schemas.microsoft.com/office/powerpoint/2010/main" val="23524772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cture containing text&#10;&#10;Description automatically generated">
            <a:extLst>
              <a:ext uri="{FF2B5EF4-FFF2-40B4-BE49-F238E27FC236}">
                <a16:creationId xmlns:a16="http://schemas.microsoft.com/office/drawing/2014/main" id="{10764919-A0E7-DA44-9152-3BC896D7835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6979721" y="1323367"/>
            <a:ext cx="4274801" cy="5699734"/>
          </a:xfrm>
          <a:prstGeom prst="rect">
            <a:avLst/>
          </a:prstGeom>
        </p:spPr>
      </p:pic>
      <p:pic>
        <p:nvPicPr>
          <p:cNvPr id="12" name="Picture 11" descr="A picture containing text, measuring stick&#10;&#10;Description automatically generated">
            <a:extLst>
              <a:ext uri="{FF2B5EF4-FFF2-40B4-BE49-F238E27FC236}">
                <a16:creationId xmlns:a16="http://schemas.microsoft.com/office/drawing/2014/main" id="{F0C5EFD6-53AE-2C4E-9B38-49837E3F278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6200000">
            <a:off x="937479" y="1323367"/>
            <a:ext cx="4274801" cy="5699735"/>
          </a:xfrm>
          <a:prstGeom prst="rect">
            <a:avLst/>
          </a:prstGeom>
        </p:spPr>
      </p:pic>
      <p:sp>
        <p:nvSpPr>
          <p:cNvPr id="5" name="TextBox 4">
            <a:extLst>
              <a:ext uri="{FF2B5EF4-FFF2-40B4-BE49-F238E27FC236}">
                <a16:creationId xmlns:a16="http://schemas.microsoft.com/office/drawing/2014/main" id="{23F79139-0B54-8544-91A5-494A0BD75D14}"/>
              </a:ext>
            </a:extLst>
          </p:cNvPr>
          <p:cNvSpPr txBox="1"/>
          <p:nvPr/>
        </p:nvSpPr>
        <p:spPr>
          <a:xfrm>
            <a:off x="1618593" y="932661"/>
            <a:ext cx="8954813" cy="276999"/>
          </a:xfrm>
          <a:prstGeom prst="rect">
            <a:avLst/>
          </a:prstGeom>
          <a:noFill/>
        </p:spPr>
        <p:txBody>
          <a:bodyPr wrap="square" rtlCol="0">
            <a:spAutoFit/>
          </a:bodyPr>
          <a:lstStyle/>
          <a:p>
            <a:pPr algn="ctr"/>
            <a:r>
              <a:rPr lang="en-US" sz="1200" dirty="0"/>
              <a:t>Put the twisted pair into the expanded metal braid. About 3-3.5 inches of the twisted pair should stick out from either end of the braid.</a:t>
            </a:r>
          </a:p>
        </p:txBody>
      </p:sp>
    </p:spTree>
    <p:extLst>
      <p:ext uri="{BB962C8B-B14F-4D97-AF65-F5344CB8AC3E}">
        <p14:creationId xmlns:p14="http://schemas.microsoft.com/office/powerpoint/2010/main" val="879749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F293283-A8BB-6241-815C-65FA3459EBA2}"/>
              </a:ext>
            </a:extLst>
          </p:cNvPr>
          <p:cNvPicPr>
            <a:picLocks noChangeAspect="1"/>
          </p:cNvPicPr>
          <p:nvPr/>
        </p:nvPicPr>
        <p:blipFill>
          <a:blip r:embed="rId2"/>
          <a:stretch>
            <a:fillRect/>
          </a:stretch>
        </p:blipFill>
        <p:spPr>
          <a:xfrm rot="16200000">
            <a:off x="3116493" y="-118211"/>
            <a:ext cx="5754386" cy="7672515"/>
          </a:xfrm>
          <a:prstGeom prst="rect">
            <a:avLst/>
          </a:prstGeom>
        </p:spPr>
      </p:pic>
      <p:sp>
        <p:nvSpPr>
          <p:cNvPr id="6" name="TextBox 5">
            <a:extLst>
              <a:ext uri="{FF2B5EF4-FFF2-40B4-BE49-F238E27FC236}">
                <a16:creationId xmlns:a16="http://schemas.microsoft.com/office/drawing/2014/main" id="{80581B95-85D6-034D-A907-69D325788F9A}"/>
              </a:ext>
            </a:extLst>
          </p:cNvPr>
          <p:cNvSpPr txBox="1"/>
          <p:nvPr/>
        </p:nvSpPr>
        <p:spPr>
          <a:xfrm>
            <a:off x="2932386" y="262760"/>
            <a:ext cx="6327228" cy="276999"/>
          </a:xfrm>
          <a:prstGeom prst="rect">
            <a:avLst/>
          </a:prstGeom>
          <a:noFill/>
        </p:spPr>
        <p:txBody>
          <a:bodyPr wrap="square" rtlCol="0">
            <a:spAutoFit/>
          </a:bodyPr>
          <a:lstStyle/>
          <a:p>
            <a:pPr algn="ctr"/>
            <a:r>
              <a:rPr lang="en-US" sz="1200" dirty="0"/>
              <a:t>Measure out and cut two lengths of 4.8mm adhesive shrink tube each </a:t>
            </a:r>
            <a:r>
              <a:rPr lang="en-US" sz="1200"/>
              <a:t>.5in </a:t>
            </a:r>
            <a:r>
              <a:rPr lang="en-US" sz="1200" dirty="0"/>
              <a:t>long.</a:t>
            </a:r>
          </a:p>
        </p:txBody>
      </p:sp>
    </p:spTree>
    <p:extLst>
      <p:ext uri="{BB962C8B-B14F-4D97-AF65-F5344CB8AC3E}">
        <p14:creationId xmlns:p14="http://schemas.microsoft.com/office/powerpoint/2010/main" val="42466453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11">
            <a:extLst>
              <a:ext uri="{FF2B5EF4-FFF2-40B4-BE49-F238E27FC236}">
                <a16:creationId xmlns:a16="http://schemas.microsoft.com/office/drawing/2014/main" id="{11BE3FA7-0D70-4431-814F-D8C40576EA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7" name="Picture 6" descr="A picture containing text&#10;&#10;Description automatically generated">
            <a:extLst>
              <a:ext uri="{FF2B5EF4-FFF2-40B4-BE49-F238E27FC236}">
                <a16:creationId xmlns:a16="http://schemas.microsoft.com/office/drawing/2014/main" id="{37011B32-4B27-F240-98FA-4076980A5B21}"/>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rot="5400000">
            <a:off x="6486789" y="1417082"/>
            <a:ext cx="5205259" cy="5142975"/>
          </a:xfrm>
          <a:prstGeom prst="rect">
            <a:avLst/>
          </a:prstGeom>
        </p:spPr>
      </p:pic>
      <p:pic>
        <p:nvPicPr>
          <p:cNvPr id="5" name="Picture 4">
            <a:extLst>
              <a:ext uri="{FF2B5EF4-FFF2-40B4-BE49-F238E27FC236}">
                <a16:creationId xmlns:a16="http://schemas.microsoft.com/office/drawing/2014/main" id="{9671C8F9-DD97-A04A-957C-F820555832B8}"/>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r="-2"/>
          <a:stretch/>
        </p:blipFill>
        <p:spPr>
          <a:xfrm rot="16200000">
            <a:off x="499953" y="1417082"/>
            <a:ext cx="5205257" cy="5142974"/>
          </a:xfrm>
          <a:prstGeom prst="rect">
            <a:avLst/>
          </a:prstGeom>
        </p:spPr>
      </p:pic>
      <p:sp>
        <p:nvSpPr>
          <p:cNvPr id="13" name="Title 1">
            <a:extLst>
              <a:ext uri="{FF2B5EF4-FFF2-40B4-BE49-F238E27FC236}">
                <a16:creationId xmlns:a16="http://schemas.microsoft.com/office/drawing/2014/main" id="{B62F6EAF-0E09-2C44-9755-B169A3CC24F7}"/>
              </a:ext>
            </a:extLst>
          </p:cNvPr>
          <p:cNvSpPr txBox="1">
            <a:spLocks/>
          </p:cNvSpPr>
          <p:nvPr/>
        </p:nvSpPr>
        <p:spPr>
          <a:xfrm>
            <a:off x="1763455" y="387304"/>
            <a:ext cx="8665090" cy="674625"/>
          </a:xfrm>
          <a:prstGeom prst="rect">
            <a:avLst/>
          </a:prstGeom>
          <a:noFill/>
        </p:spPr>
        <p:txBody>
          <a:bodyPr vert="horz" lIns="91440" tIns="45720" rIns="91440" bIns="45720" rtlCol="0" anchor="b">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200" dirty="0">
                <a:latin typeface="+mn-lt"/>
              </a:rPr>
              <a:t>Put the shrink tube pieces onto each end of the metal braid such that the metal braid ends in midway through the shrink tube. Apply the heat gun to the shrink tube.</a:t>
            </a:r>
          </a:p>
        </p:txBody>
      </p:sp>
    </p:spTree>
    <p:extLst>
      <p:ext uri="{BB962C8B-B14F-4D97-AF65-F5344CB8AC3E}">
        <p14:creationId xmlns:p14="http://schemas.microsoft.com/office/powerpoint/2010/main" val="37608826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Content Placeholder 4" descr="A picture containing text&#10;&#10;Description automatically generated">
            <a:extLst>
              <a:ext uri="{FF2B5EF4-FFF2-40B4-BE49-F238E27FC236}">
                <a16:creationId xmlns:a16="http://schemas.microsoft.com/office/drawing/2014/main" id="{655BAF9B-7E0A-0141-AB0C-B337BDCD2A30}"/>
              </a:ext>
            </a:extLst>
          </p:cNvPr>
          <p:cNvPicPr>
            <a:picLocks noGrp="1" noChangeAspect="1"/>
          </p:cNvPicPr>
          <p:nvPr>
            <p:ph idx="1"/>
          </p:nvPr>
        </p:nvPicPr>
        <p:blipFill rotWithShape="1">
          <a:blip r:embed="rId2" cstate="screen">
            <a:extLst>
              <a:ext uri="{28A0092B-C50C-407E-A947-70E740481C1C}">
                <a14:useLocalDpi xmlns:a14="http://schemas.microsoft.com/office/drawing/2010/main"/>
              </a:ext>
            </a:extLst>
          </a:blip>
          <a:srcRect/>
          <a:stretch/>
        </p:blipFill>
        <p:spPr>
          <a:xfrm>
            <a:off x="274497" y="2701399"/>
            <a:ext cx="6763823" cy="3803946"/>
          </a:xfrm>
          <a:prstGeom prst="rect">
            <a:avLst/>
          </a:prstGeom>
        </p:spPr>
      </p:pic>
      <p:pic>
        <p:nvPicPr>
          <p:cNvPr id="6" name="Picture 5">
            <a:extLst>
              <a:ext uri="{FF2B5EF4-FFF2-40B4-BE49-F238E27FC236}">
                <a16:creationId xmlns:a16="http://schemas.microsoft.com/office/drawing/2014/main" id="{6E7689F5-E822-EA44-8CD3-180A4DF7E8D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5400000">
            <a:off x="6553304" y="1199425"/>
            <a:ext cx="6063908" cy="4547932"/>
          </a:xfrm>
          <a:prstGeom prst="rect">
            <a:avLst/>
          </a:prstGeom>
        </p:spPr>
      </p:pic>
      <p:sp>
        <p:nvSpPr>
          <p:cNvPr id="8" name="TextBox 7">
            <a:extLst>
              <a:ext uri="{FF2B5EF4-FFF2-40B4-BE49-F238E27FC236}">
                <a16:creationId xmlns:a16="http://schemas.microsoft.com/office/drawing/2014/main" id="{19619D7E-9338-4442-971F-3F06687AA6A8}"/>
              </a:ext>
            </a:extLst>
          </p:cNvPr>
          <p:cNvSpPr txBox="1"/>
          <p:nvPr/>
        </p:nvSpPr>
        <p:spPr>
          <a:xfrm>
            <a:off x="1044587" y="1212200"/>
            <a:ext cx="5223641" cy="276999"/>
          </a:xfrm>
          <a:prstGeom prst="rect">
            <a:avLst/>
          </a:prstGeom>
          <a:noFill/>
        </p:spPr>
        <p:txBody>
          <a:bodyPr wrap="square" rtlCol="0">
            <a:spAutoFit/>
          </a:bodyPr>
          <a:lstStyle/>
          <a:p>
            <a:pPr algn="ctr"/>
            <a:r>
              <a:rPr lang="en-US" sz="1200" dirty="0"/>
              <a:t>Measure out and cut 8 inches of black 24 </a:t>
            </a:r>
            <a:r>
              <a:rPr lang="en-US" sz="1200" dirty="0" err="1"/>
              <a:t>awg</a:t>
            </a:r>
            <a:r>
              <a:rPr lang="en-US" sz="1200" dirty="0"/>
              <a:t> wire. Strip 3-4mm off one end.</a:t>
            </a:r>
          </a:p>
        </p:txBody>
      </p:sp>
    </p:spTree>
    <p:extLst>
      <p:ext uri="{BB962C8B-B14F-4D97-AF65-F5344CB8AC3E}">
        <p14:creationId xmlns:p14="http://schemas.microsoft.com/office/powerpoint/2010/main" val="34867775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6E8AB09-DCF6-7348-B2BA-5FA53EB0D6C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190928" y="870142"/>
            <a:ext cx="7810141" cy="5857606"/>
          </a:xfrm>
          <a:prstGeom prst="rect">
            <a:avLst/>
          </a:prstGeom>
        </p:spPr>
      </p:pic>
      <p:sp>
        <p:nvSpPr>
          <p:cNvPr id="6" name="TextBox 5">
            <a:extLst>
              <a:ext uri="{FF2B5EF4-FFF2-40B4-BE49-F238E27FC236}">
                <a16:creationId xmlns:a16="http://schemas.microsoft.com/office/drawing/2014/main" id="{86DF8B62-3D9E-0642-95A4-63492AFB1278}"/>
              </a:ext>
            </a:extLst>
          </p:cNvPr>
          <p:cNvSpPr txBox="1"/>
          <p:nvPr/>
        </p:nvSpPr>
        <p:spPr>
          <a:xfrm>
            <a:off x="1342694" y="283837"/>
            <a:ext cx="9506607" cy="461665"/>
          </a:xfrm>
          <a:prstGeom prst="rect">
            <a:avLst/>
          </a:prstGeom>
          <a:noFill/>
        </p:spPr>
        <p:txBody>
          <a:bodyPr wrap="square" rtlCol="0">
            <a:spAutoFit/>
          </a:bodyPr>
          <a:lstStyle/>
          <a:p>
            <a:pPr algn="ctr"/>
            <a:r>
              <a:rPr lang="en-US" sz="1200" dirty="0"/>
              <a:t>Solder the stripped end of the black wire onto the metal braid near one of the shrink tube joints. It does not matter which end of the harness. The black wire should be soldered so the that its length runs with that of the metal braid.</a:t>
            </a:r>
          </a:p>
        </p:txBody>
      </p:sp>
    </p:spTree>
    <p:extLst>
      <p:ext uri="{BB962C8B-B14F-4D97-AF65-F5344CB8AC3E}">
        <p14:creationId xmlns:p14="http://schemas.microsoft.com/office/powerpoint/2010/main" val="34836485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D9D36D6-2AC5-46A1-A849-4C82D5264A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Content Placeholder 4">
            <a:extLst>
              <a:ext uri="{FF2B5EF4-FFF2-40B4-BE49-F238E27FC236}">
                <a16:creationId xmlns:a16="http://schemas.microsoft.com/office/drawing/2014/main" id="{EC753651-B7E0-5242-97B2-11B7CFAC8D4F}"/>
              </a:ext>
            </a:extLst>
          </p:cNvPr>
          <p:cNvPicPr>
            <a:picLocks noGrp="1" noChangeAspect="1"/>
          </p:cNvPicPr>
          <p:nvPr>
            <p:ph idx="1"/>
          </p:nvPr>
        </p:nvPicPr>
        <p:blipFill rotWithShape="1">
          <a:blip r:embed="rId2" cstate="screen">
            <a:extLst>
              <a:ext uri="{28A0092B-C50C-407E-A947-70E740481C1C}">
                <a14:useLocalDpi xmlns:a14="http://schemas.microsoft.com/office/drawing/2010/main"/>
              </a:ext>
            </a:extLst>
          </a:blip>
          <a:srcRect/>
          <a:stretch/>
        </p:blipFill>
        <p:spPr>
          <a:xfrm rot="5400000">
            <a:off x="-932497" y="932497"/>
            <a:ext cx="6858000" cy="4993005"/>
          </a:xfrm>
          <a:prstGeom prst="rect">
            <a:avLst/>
          </a:prstGeom>
        </p:spPr>
      </p:pic>
      <p:sp>
        <p:nvSpPr>
          <p:cNvPr id="6" name="TextBox 5">
            <a:extLst>
              <a:ext uri="{FF2B5EF4-FFF2-40B4-BE49-F238E27FC236}">
                <a16:creationId xmlns:a16="http://schemas.microsoft.com/office/drawing/2014/main" id="{35E206BD-D2EF-C947-A64A-7BA433E83E67}"/>
              </a:ext>
            </a:extLst>
          </p:cNvPr>
          <p:cNvSpPr txBox="1"/>
          <p:nvPr/>
        </p:nvSpPr>
        <p:spPr>
          <a:xfrm>
            <a:off x="6675468" y="3290499"/>
            <a:ext cx="3831021" cy="276999"/>
          </a:xfrm>
          <a:prstGeom prst="rect">
            <a:avLst/>
          </a:prstGeom>
          <a:noFill/>
        </p:spPr>
        <p:txBody>
          <a:bodyPr wrap="square" rtlCol="0">
            <a:spAutoFit/>
          </a:bodyPr>
          <a:lstStyle/>
          <a:p>
            <a:pPr algn="ctr"/>
            <a:r>
              <a:rPr lang="en-US" sz="1200" dirty="0"/>
              <a:t>Measure out and cut 10 inches of 1/4</a:t>
            </a:r>
            <a:r>
              <a:rPr lang="en-US" sz="1200" baseline="30000" dirty="0"/>
              <a:t>th</a:t>
            </a:r>
            <a:r>
              <a:rPr lang="en-US" sz="1200" dirty="0"/>
              <a:t> plastic braid.</a:t>
            </a:r>
          </a:p>
        </p:txBody>
      </p:sp>
    </p:spTree>
    <p:extLst>
      <p:ext uri="{BB962C8B-B14F-4D97-AF65-F5344CB8AC3E}">
        <p14:creationId xmlns:p14="http://schemas.microsoft.com/office/powerpoint/2010/main" val="35153644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A close-up of a pencil&#10;&#10;Description automatically generated with low confidence">
            <a:extLst>
              <a:ext uri="{FF2B5EF4-FFF2-40B4-BE49-F238E27FC236}">
                <a16:creationId xmlns:a16="http://schemas.microsoft.com/office/drawing/2014/main" id="{DD7BED97-18D1-8345-83C6-C1C901E33E4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211749" y="1519020"/>
            <a:ext cx="3735256" cy="4980341"/>
          </a:xfrm>
          <a:prstGeom prst="rect">
            <a:avLst/>
          </a:prstGeom>
        </p:spPr>
      </p:pic>
      <p:pic>
        <p:nvPicPr>
          <p:cNvPr id="9" name="Picture 8">
            <a:extLst>
              <a:ext uri="{FF2B5EF4-FFF2-40B4-BE49-F238E27FC236}">
                <a16:creationId xmlns:a16="http://schemas.microsoft.com/office/drawing/2014/main" id="{3DD4D798-23B5-AA4A-86E1-F769FA2A0FF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72674" y="1509131"/>
            <a:ext cx="3735256" cy="4980341"/>
          </a:xfrm>
          <a:prstGeom prst="rect">
            <a:avLst/>
          </a:prstGeom>
        </p:spPr>
      </p:pic>
      <p:pic>
        <p:nvPicPr>
          <p:cNvPr id="19" name="Picture 18">
            <a:extLst>
              <a:ext uri="{FF2B5EF4-FFF2-40B4-BE49-F238E27FC236}">
                <a16:creationId xmlns:a16="http://schemas.microsoft.com/office/drawing/2014/main" id="{4C9864F9-183B-1A43-8591-A7193FCCCF90}"/>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250824" y="1509131"/>
            <a:ext cx="3735256" cy="4980341"/>
          </a:xfrm>
          <a:prstGeom prst="rect">
            <a:avLst/>
          </a:prstGeom>
        </p:spPr>
      </p:pic>
      <p:sp>
        <p:nvSpPr>
          <p:cNvPr id="15" name="TextBox 14">
            <a:extLst>
              <a:ext uri="{FF2B5EF4-FFF2-40B4-BE49-F238E27FC236}">
                <a16:creationId xmlns:a16="http://schemas.microsoft.com/office/drawing/2014/main" id="{CCC78CD1-CE9E-8D47-B702-146F19B7D990}"/>
              </a:ext>
            </a:extLst>
          </p:cNvPr>
          <p:cNvSpPr txBox="1"/>
          <p:nvPr/>
        </p:nvSpPr>
        <p:spPr>
          <a:xfrm>
            <a:off x="1318191" y="535289"/>
            <a:ext cx="9522372" cy="646331"/>
          </a:xfrm>
          <a:prstGeom prst="rect">
            <a:avLst/>
          </a:prstGeom>
          <a:noFill/>
        </p:spPr>
        <p:txBody>
          <a:bodyPr wrap="square" rtlCol="0">
            <a:spAutoFit/>
          </a:bodyPr>
          <a:lstStyle/>
          <a:p>
            <a:pPr algn="ctr"/>
            <a:r>
              <a:rPr lang="en-US" sz="1200" dirty="0"/>
              <a:t>Put the plastic braid onto the wire harness. It does not matter from which end. Thread the ground wire through one of the holes in the plastic braid so it appears as shown of the right. The plastic braid should also end midway through the metal shrink tube joint on the ground wire end. </a:t>
            </a:r>
          </a:p>
          <a:p>
            <a:pPr algn="ctr"/>
            <a:endParaRPr lang="en-US" sz="1200" dirty="0"/>
          </a:p>
        </p:txBody>
      </p:sp>
    </p:spTree>
    <p:extLst>
      <p:ext uri="{BB962C8B-B14F-4D97-AF65-F5344CB8AC3E}">
        <p14:creationId xmlns:p14="http://schemas.microsoft.com/office/powerpoint/2010/main" val="40134872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ext, measuring stick, different&#10;&#10;Description automatically generated">
            <a:extLst>
              <a:ext uri="{FF2B5EF4-FFF2-40B4-BE49-F238E27FC236}">
                <a16:creationId xmlns:a16="http://schemas.microsoft.com/office/drawing/2014/main" id="{ED8F0787-4306-FD42-88EF-2FCB690481B8}"/>
              </a:ext>
            </a:extLst>
          </p:cNvPr>
          <p:cNvPicPr>
            <a:picLocks noChangeAspect="1"/>
          </p:cNvPicPr>
          <p:nvPr/>
        </p:nvPicPr>
        <p:blipFill>
          <a:blip r:embed="rId2"/>
          <a:stretch>
            <a:fillRect/>
          </a:stretch>
        </p:blipFill>
        <p:spPr>
          <a:xfrm rot="16200000">
            <a:off x="3173745" y="191272"/>
            <a:ext cx="5487944" cy="7317259"/>
          </a:xfrm>
          <a:prstGeom prst="rect">
            <a:avLst/>
          </a:prstGeom>
        </p:spPr>
      </p:pic>
      <p:sp>
        <p:nvSpPr>
          <p:cNvPr id="10" name="Left Bracket 9">
            <a:extLst>
              <a:ext uri="{FF2B5EF4-FFF2-40B4-BE49-F238E27FC236}">
                <a16:creationId xmlns:a16="http://schemas.microsoft.com/office/drawing/2014/main" id="{8C7122FE-D275-B948-BAA5-3A31B87BBEBE}"/>
              </a:ext>
            </a:extLst>
          </p:cNvPr>
          <p:cNvSpPr/>
          <p:nvPr/>
        </p:nvSpPr>
        <p:spPr>
          <a:xfrm rot="5400000">
            <a:off x="5532505" y="1746907"/>
            <a:ext cx="332117" cy="1224951"/>
          </a:xfrm>
          <a:prstGeom prst="leftBracket">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Title 1">
            <a:extLst>
              <a:ext uri="{FF2B5EF4-FFF2-40B4-BE49-F238E27FC236}">
                <a16:creationId xmlns:a16="http://schemas.microsoft.com/office/drawing/2014/main" id="{71FB828E-9684-4348-B533-4816730A6482}"/>
              </a:ext>
            </a:extLst>
          </p:cNvPr>
          <p:cNvSpPr txBox="1">
            <a:spLocks/>
          </p:cNvSpPr>
          <p:nvPr/>
        </p:nvSpPr>
        <p:spPr>
          <a:xfrm>
            <a:off x="4888837" y="1786908"/>
            <a:ext cx="1619451" cy="397545"/>
          </a:xfrm>
          <a:prstGeom prst="rect">
            <a:avLst/>
          </a:prstGeom>
          <a:noFill/>
        </p:spPr>
        <p:txBody>
          <a:bodyPr vert="horz" lIns="91440" tIns="45720" rIns="91440" bIns="45720" rtlCol="0" anchor="b">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400" dirty="0">
                <a:solidFill>
                  <a:srgbClr val="FF0000"/>
                </a:solidFill>
                <a:latin typeface="+mn-lt"/>
              </a:rPr>
              <a:t>Shrink tube needs to cover this length</a:t>
            </a:r>
          </a:p>
        </p:txBody>
      </p:sp>
      <p:sp>
        <p:nvSpPr>
          <p:cNvPr id="12" name="Title 1">
            <a:extLst>
              <a:ext uri="{FF2B5EF4-FFF2-40B4-BE49-F238E27FC236}">
                <a16:creationId xmlns:a16="http://schemas.microsoft.com/office/drawing/2014/main" id="{3F725477-5409-BE4A-984E-3677EF88E509}"/>
              </a:ext>
            </a:extLst>
          </p:cNvPr>
          <p:cNvSpPr>
            <a:spLocks noGrp="1"/>
          </p:cNvSpPr>
          <p:nvPr>
            <p:ph type="title"/>
          </p:nvPr>
        </p:nvSpPr>
        <p:spPr>
          <a:xfrm>
            <a:off x="2143198" y="264126"/>
            <a:ext cx="7905604" cy="575161"/>
          </a:xfrm>
          <a:noFill/>
        </p:spPr>
        <p:txBody>
          <a:bodyPr vert="horz" lIns="91440" tIns="45720" rIns="91440" bIns="45720" rtlCol="0" anchor="b">
            <a:normAutofit/>
          </a:bodyPr>
          <a:lstStyle/>
          <a:p>
            <a:pPr algn="ctr"/>
            <a:r>
              <a:rPr lang="en-US" sz="1200" dirty="0">
                <a:latin typeface="+mn-lt"/>
              </a:rPr>
              <a:t>Measure out and cut  .75-1in of 6.4 mm adhesive shrink tube. Ensure that this length of shrink tube will cover the solder joint of the ground wire as well as the length of the metal braid shrink tube.</a:t>
            </a:r>
          </a:p>
        </p:txBody>
      </p:sp>
    </p:spTree>
    <p:extLst>
      <p:ext uri="{BB962C8B-B14F-4D97-AF65-F5344CB8AC3E}">
        <p14:creationId xmlns:p14="http://schemas.microsoft.com/office/powerpoint/2010/main" val="5879930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4">
            <a:extLst>
              <a:ext uri="{FF2B5EF4-FFF2-40B4-BE49-F238E27FC236}">
                <a16:creationId xmlns:a16="http://schemas.microsoft.com/office/drawing/2014/main" id="{F56C1693-61E9-E149-95D3-6A03F611EBF8}"/>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rot="5400000">
            <a:off x="-835718" y="835717"/>
            <a:ext cx="6864537" cy="5193102"/>
          </a:xfrm>
          <a:prstGeom prst="rect">
            <a:avLst/>
          </a:prstGeom>
        </p:spPr>
      </p:pic>
      <p:sp>
        <p:nvSpPr>
          <p:cNvPr id="5" name="Title 1">
            <a:extLst>
              <a:ext uri="{FF2B5EF4-FFF2-40B4-BE49-F238E27FC236}">
                <a16:creationId xmlns:a16="http://schemas.microsoft.com/office/drawing/2014/main" id="{756987EC-2D22-7344-B651-93130A495F12}"/>
              </a:ext>
            </a:extLst>
          </p:cNvPr>
          <p:cNvSpPr>
            <a:spLocks noGrp="1"/>
          </p:cNvSpPr>
          <p:nvPr>
            <p:ph type="title"/>
          </p:nvPr>
        </p:nvSpPr>
        <p:spPr>
          <a:xfrm>
            <a:off x="6096000" y="3238211"/>
            <a:ext cx="5365629" cy="381578"/>
          </a:xfrm>
          <a:noFill/>
        </p:spPr>
        <p:txBody>
          <a:bodyPr vert="horz" lIns="91440" tIns="45720" rIns="91440" bIns="45720" rtlCol="0" anchor="b">
            <a:normAutofit/>
          </a:bodyPr>
          <a:lstStyle/>
          <a:p>
            <a:pPr algn="ctr"/>
            <a:r>
              <a:rPr lang="en-US" sz="1200" dirty="0">
                <a:latin typeface="+mn-lt"/>
              </a:rPr>
              <a:t>Put the piece of shrink tube onto the plastic braid end and apply the heat gun.</a:t>
            </a:r>
          </a:p>
        </p:txBody>
      </p:sp>
    </p:spTree>
    <p:extLst>
      <p:ext uri="{BB962C8B-B14F-4D97-AF65-F5344CB8AC3E}">
        <p14:creationId xmlns:p14="http://schemas.microsoft.com/office/powerpoint/2010/main" val="30710727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29949DBA-8981-674F-9A10-EB1AD26B5D4E}"/>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2293702" y="1034142"/>
            <a:ext cx="7604596" cy="5703446"/>
          </a:xfrm>
        </p:spPr>
      </p:pic>
      <p:sp>
        <p:nvSpPr>
          <p:cNvPr id="8" name="Title 1">
            <a:extLst>
              <a:ext uri="{FF2B5EF4-FFF2-40B4-BE49-F238E27FC236}">
                <a16:creationId xmlns:a16="http://schemas.microsoft.com/office/drawing/2014/main" id="{AFB547FE-A8C1-D240-B3CB-3B254250DECA}"/>
              </a:ext>
            </a:extLst>
          </p:cNvPr>
          <p:cNvSpPr>
            <a:spLocks noGrp="1"/>
          </p:cNvSpPr>
          <p:nvPr>
            <p:ph type="title"/>
          </p:nvPr>
        </p:nvSpPr>
        <p:spPr>
          <a:xfrm>
            <a:off x="1917643" y="250468"/>
            <a:ext cx="8356713" cy="514677"/>
          </a:xfrm>
          <a:noFill/>
        </p:spPr>
        <p:txBody>
          <a:bodyPr vert="horz" lIns="91440" tIns="45720" rIns="91440" bIns="45720" rtlCol="0" anchor="b">
            <a:normAutofit/>
          </a:bodyPr>
          <a:lstStyle/>
          <a:p>
            <a:pPr algn="ctr"/>
            <a:r>
              <a:rPr lang="en-US" sz="1200" dirty="0">
                <a:latin typeface="+mn-lt"/>
              </a:rPr>
              <a:t>On the other end of the harness, cut the excess plastic braid so that the plastic braid end in the middle of the metal braid joint.</a:t>
            </a:r>
          </a:p>
        </p:txBody>
      </p:sp>
      <p:cxnSp>
        <p:nvCxnSpPr>
          <p:cNvPr id="9" name="Straight Connector 8">
            <a:extLst>
              <a:ext uri="{FF2B5EF4-FFF2-40B4-BE49-F238E27FC236}">
                <a16:creationId xmlns:a16="http://schemas.microsoft.com/office/drawing/2014/main" id="{C75309D6-493B-7641-B243-607D81DAB363}"/>
              </a:ext>
            </a:extLst>
          </p:cNvPr>
          <p:cNvCxnSpPr>
            <a:cxnSpLocks/>
          </p:cNvCxnSpPr>
          <p:nvPr/>
        </p:nvCxnSpPr>
        <p:spPr>
          <a:xfrm flipV="1">
            <a:off x="4192437" y="2723617"/>
            <a:ext cx="0" cy="843405"/>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0" name="Title 1">
            <a:extLst>
              <a:ext uri="{FF2B5EF4-FFF2-40B4-BE49-F238E27FC236}">
                <a16:creationId xmlns:a16="http://schemas.microsoft.com/office/drawing/2014/main" id="{0E7205D5-39FC-4E4A-9A30-AC4DFDAB69D4}"/>
              </a:ext>
            </a:extLst>
          </p:cNvPr>
          <p:cNvSpPr txBox="1">
            <a:spLocks/>
          </p:cNvSpPr>
          <p:nvPr/>
        </p:nvSpPr>
        <p:spPr>
          <a:xfrm>
            <a:off x="3347444" y="3549769"/>
            <a:ext cx="1758998" cy="357116"/>
          </a:xfrm>
          <a:prstGeom prst="rect">
            <a:avLst/>
          </a:prstGeom>
          <a:noFill/>
        </p:spPr>
        <p:txBody>
          <a:bodyPr vert="horz" lIns="91440" tIns="45720" rIns="91440" bIns="45720" rtlCol="0" anchor="b">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400" dirty="0">
                <a:solidFill>
                  <a:srgbClr val="FF0000"/>
                </a:solidFill>
                <a:latin typeface="+mn-lt"/>
              </a:rPr>
              <a:t>End of plastic braid</a:t>
            </a:r>
          </a:p>
        </p:txBody>
      </p:sp>
      <p:sp>
        <p:nvSpPr>
          <p:cNvPr id="11" name="Left Bracket 10">
            <a:extLst>
              <a:ext uri="{FF2B5EF4-FFF2-40B4-BE49-F238E27FC236}">
                <a16:creationId xmlns:a16="http://schemas.microsoft.com/office/drawing/2014/main" id="{47E90487-158C-E04E-837F-E7352C7AE207}"/>
              </a:ext>
            </a:extLst>
          </p:cNvPr>
          <p:cNvSpPr/>
          <p:nvPr/>
        </p:nvSpPr>
        <p:spPr>
          <a:xfrm rot="5400000">
            <a:off x="3987999" y="2373983"/>
            <a:ext cx="357117" cy="741870"/>
          </a:xfrm>
          <a:prstGeom prst="leftBracket">
            <a:avLst/>
          </a:prstGeom>
          <a:ln w="19050">
            <a:solidFill>
              <a:srgbClr val="FFC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Title 1">
            <a:extLst>
              <a:ext uri="{FF2B5EF4-FFF2-40B4-BE49-F238E27FC236}">
                <a16:creationId xmlns:a16="http://schemas.microsoft.com/office/drawing/2014/main" id="{AD6B8914-865E-4842-8BDE-992D2482DAB8}"/>
              </a:ext>
            </a:extLst>
          </p:cNvPr>
          <p:cNvSpPr txBox="1">
            <a:spLocks/>
          </p:cNvSpPr>
          <p:nvPr/>
        </p:nvSpPr>
        <p:spPr>
          <a:xfrm>
            <a:off x="3669629" y="2147383"/>
            <a:ext cx="1218145" cy="395658"/>
          </a:xfrm>
          <a:prstGeom prst="rect">
            <a:avLst/>
          </a:prstGeom>
          <a:noFill/>
        </p:spPr>
        <p:txBody>
          <a:bodyPr vert="horz" lIns="91440" tIns="45720" rIns="91440" bIns="45720" rtlCol="0" anchor="b">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400" dirty="0">
                <a:solidFill>
                  <a:srgbClr val="FFC000"/>
                </a:solidFill>
                <a:latin typeface="+mn-lt"/>
              </a:rPr>
              <a:t>Shrink tube</a:t>
            </a:r>
          </a:p>
        </p:txBody>
      </p:sp>
    </p:spTree>
    <p:extLst>
      <p:ext uri="{BB962C8B-B14F-4D97-AF65-F5344CB8AC3E}">
        <p14:creationId xmlns:p14="http://schemas.microsoft.com/office/powerpoint/2010/main" val="7445458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A81E72F-CFF9-5148-95AF-907C94BC8249}"/>
              </a:ext>
            </a:extLst>
          </p:cNvPr>
          <p:cNvSpPr>
            <a:spLocks noGrp="1"/>
          </p:cNvSpPr>
          <p:nvPr>
            <p:ph idx="1"/>
          </p:nvPr>
        </p:nvSpPr>
        <p:spPr/>
        <p:txBody>
          <a:bodyPr/>
          <a:lstStyle/>
          <a:p>
            <a:endParaRPr lang="en-US"/>
          </a:p>
        </p:txBody>
      </p:sp>
      <p:sp>
        <p:nvSpPr>
          <p:cNvPr id="4" name="Title 1">
            <a:extLst>
              <a:ext uri="{FF2B5EF4-FFF2-40B4-BE49-F238E27FC236}">
                <a16:creationId xmlns:a16="http://schemas.microsoft.com/office/drawing/2014/main" id="{3FAF4F5C-6F0B-0E4E-BC87-397B92346E3C}"/>
              </a:ext>
            </a:extLst>
          </p:cNvPr>
          <p:cNvSpPr txBox="1">
            <a:spLocks/>
          </p:cNvSpPr>
          <p:nvPr/>
        </p:nvSpPr>
        <p:spPr>
          <a:xfrm>
            <a:off x="640080" y="5576887"/>
            <a:ext cx="10911840" cy="64008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t>Materials</a:t>
            </a:r>
          </a:p>
        </p:txBody>
      </p:sp>
      <p:pic>
        <p:nvPicPr>
          <p:cNvPr id="5" name="Content Placeholder 4" descr="A picture containing text, indoor&#10;&#10;Description automatically generated">
            <a:extLst>
              <a:ext uri="{FF2B5EF4-FFF2-40B4-BE49-F238E27FC236}">
                <a16:creationId xmlns:a16="http://schemas.microsoft.com/office/drawing/2014/main" id="{8BC6926B-60E4-674B-A53E-D2EE8E218189}"/>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640080" y="640080"/>
            <a:ext cx="10911840" cy="4836795"/>
          </a:xfrm>
          <a:prstGeom prst="rect">
            <a:avLst/>
          </a:prstGeom>
          <a:ln w="19050">
            <a:noFill/>
            <a:miter lim="800000"/>
          </a:ln>
        </p:spPr>
      </p:pic>
    </p:spTree>
    <p:extLst>
      <p:ext uri="{BB962C8B-B14F-4D97-AF65-F5344CB8AC3E}">
        <p14:creationId xmlns:p14="http://schemas.microsoft.com/office/powerpoint/2010/main" val="7915217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3803215-B7DB-5F4F-A52C-291AE0899514}"/>
              </a:ext>
            </a:extLst>
          </p:cNvPr>
          <p:cNvSpPr>
            <a:spLocks noGrp="1"/>
          </p:cNvSpPr>
          <p:nvPr>
            <p:ph type="title"/>
          </p:nvPr>
        </p:nvSpPr>
        <p:spPr>
          <a:xfrm>
            <a:off x="941422" y="259491"/>
            <a:ext cx="10309156" cy="612470"/>
          </a:xfrm>
          <a:noFill/>
        </p:spPr>
        <p:txBody>
          <a:bodyPr vert="horz" lIns="91440" tIns="45720" rIns="91440" bIns="45720" rtlCol="0" anchor="b">
            <a:noAutofit/>
          </a:bodyPr>
          <a:lstStyle/>
          <a:p>
            <a:pPr algn="ctr"/>
            <a:r>
              <a:rPr lang="en-US" sz="1200" dirty="0">
                <a:latin typeface="+mn-lt"/>
              </a:rPr>
              <a:t>Measure out and cut .5 inches of 6.4 mm adhesive shrink tube. </a:t>
            </a:r>
            <a:r>
              <a:rPr lang="en-US" sz="1200">
                <a:latin typeface="+mn-lt"/>
              </a:rPr>
              <a:t>Place the </a:t>
            </a:r>
            <a:r>
              <a:rPr lang="en-US" sz="1200" dirty="0">
                <a:latin typeface="+mn-lt"/>
              </a:rPr>
              <a:t>piece of shrink tube onto the plastic braid end without the ground wire. The plastic braid should end midway through the piece of shrink tube. Apply the heat gun.</a:t>
            </a:r>
            <a:br>
              <a:rPr lang="en-US" sz="1200" dirty="0">
                <a:latin typeface="+mn-lt"/>
              </a:rPr>
            </a:br>
            <a:r>
              <a:rPr lang="en-US" sz="1200" dirty="0">
                <a:latin typeface="+mn-lt"/>
              </a:rPr>
              <a:t> </a:t>
            </a:r>
          </a:p>
        </p:txBody>
      </p:sp>
      <p:pic>
        <p:nvPicPr>
          <p:cNvPr id="6" name="Picture 5" descr="A picture containing wall, indoor, measuring stick, device&#10;&#10;Description automatically generated">
            <a:extLst>
              <a:ext uri="{FF2B5EF4-FFF2-40B4-BE49-F238E27FC236}">
                <a16:creationId xmlns:a16="http://schemas.microsoft.com/office/drawing/2014/main" id="{79ADBC30-B3AD-4442-967A-3FF9059BEA3E}"/>
              </a:ext>
            </a:extLst>
          </p:cNvPr>
          <p:cNvPicPr>
            <a:picLocks noChangeAspect="1"/>
          </p:cNvPicPr>
          <p:nvPr/>
        </p:nvPicPr>
        <p:blipFill>
          <a:blip r:embed="rId2"/>
          <a:stretch>
            <a:fillRect/>
          </a:stretch>
        </p:blipFill>
        <p:spPr>
          <a:xfrm rot="16200000">
            <a:off x="3305688" y="87784"/>
            <a:ext cx="5580621" cy="7440828"/>
          </a:xfrm>
          <a:prstGeom prst="rect">
            <a:avLst/>
          </a:prstGeom>
        </p:spPr>
      </p:pic>
    </p:spTree>
    <p:extLst>
      <p:ext uri="{BB962C8B-B14F-4D97-AF65-F5344CB8AC3E}">
        <p14:creationId xmlns:p14="http://schemas.microsoft.com/office/powerpoint/2010/main" val="40335373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close-up of a wire&#10;&#10;Description automatically generated with low confidence">
            <a:extLst>
              <a:ext uri="{FF2B5EF4-FFF2-40B4-BE49-F238E27FC236}">
                <a16:creationId xmlns:a16="http://schemas.microsoft.com/office/drawing/2014/main" id="{82F5A2B0-0C8D-4B4E-B8B8-7590AAB9D02E}"/>
              </a:ext>
            </a:extLst>
          </p:cNvPr>
          <p:cNvPicPr>
            <a:picLocks noChangeAspect="1"/>
          </p:cNvPicPr>
          <p:nvPr/>
        </p:nvPicPr>
        <p:blipFill>
          <a:blip r:embed="rId2"/>
          <a:stretch>
            <a:fillRect/>
          </a:stretch>
        </p:blipFill>
        <p:spPr>
          <a:xfrm rot="16200000">
            <a:off x="3145052" y="-205175"/>
            <a:ext cx="5901896" cy="7869195"/>
          </a:xfrm>
          <a:prstGeom prst="rect">
            <a:avLst/>
          </a:prstGeom>
        </p:spPr>
      </p:pic>
      <p:sp>
        <p:nvSpPr>
          <p:cNvPr id="2" name="TextBox 1">
            <a:extLst>
              <a:ext uri="{FF2B5EF4-FFF2-40B4-BE49-F238E27FC236}">
                <a16:creationId xmlns:a16="http://schemas.microsoft.com/office/drawing/2014/main" id="{4BDF1188-B5AE-2D42-88CD-73EAB746599D}"/>
              </a:ext>
            </a:extLst>
          </p:cNvPr>
          <p:cNvSpPr txBox="1"/>
          <p:nvPr/>
        </p:nvSpPr>
        <p:spPr>
          <a:xfrm>
            <a:off x="4206925" y="336332"/>
            <a:ext cx="3778150" cy="276999"/>
          </a:xfrm>
          <a:prstGeom prst="rect">
            <a:avLst/>
          </a:prstGeom>
          <a:noFill/>
        </p:spPr>
        <p:txBody>
          <a:bodyPr wrap="none" rtlCol="0">
            <a:spAutoFit/>
          </a:bodyPr>
          <a:lstStyle/>
          <a:p>
            <a:r>
              <a:rPr lang="en-US" sz="1200" dirty="0"/>
              <a:t>Thus far, the wire harness should appear as shown below.</a:t>
            </a:r>
          </a:p>
        </p:txBody>
      </p:sp>
    </p:spTree>
    <p:extLst>
      <p:ext uri="{BB962C8B-B14F-4D97-AF65-F5344CB8AC3E}">
        <p14:creationId xmlns:p14="http://schemas.microsoft.com/office/powerpoint/2010/main" val="30730144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86AA751B-C4C5-F54F-B5F9-ADF545481C1D}"/>
              </a:ext>
            </a:extLst>
          </p:cNvPr>
          <p:cNvSpPr>
            <a:spLocks noGrp="1"/>
          </p:cNvSpPr>
          <p:nvPr>
            <p:ph type="title"/>
          </p:nvPr>
        </p:nvSpPr>
        <p:spPr>
          <a:xfrm>
            <a:off x="2384875" y="276483"/>
            <a:ext cx="7422243" cy="409934"/>
          </a:xfrm>
          <a:noFill/>
        </p:spPr>
        <p:txBody>
          <a:bodyPr vert="horz" lIns="91440" tIns="45720" rIns="91440" bIns="45720" rtlCol="0" anchor="b">
            <a:normAutofit/>
          </a:bodyPr>
          <a:lstStyle/>
          <a:p>
            <a:pPr algn="ctr"/>
            <a:r>
              <a:rPr lang="en-US" sz="1200" dirty="0">
                <a:latin typeface="+mn-lt"/>
              </a:rPr>
              <a:t>Trim twisted pair so that it now measures 1.5 inches at both ends of the harness.</a:t>
            </a:r>
          </a:p>
        </p:txBody>
      </p:sp>
      <p:pic>
        <p:nvPicPr>
          <p:cNvPr id="7" name="Picture 6" descr="A picture containing text, measuring stick&#10;&#10;Description automatically generated">
            <a:extLst>
              <a:ext uri="{FF2B5EF4-FFF2-40B4-BE49-F238E27FC236}">
                <a16:creationId xmlns:a16="http://schemas.microsoft.com/office/drawing/2014/main" id="{90034FB4-87AA-B846-83BA-BB0E5412EE73}"/>
              </a:ext>
            </a:extLst>
          </p:cNvPr>
          <p:cNvPicPr>
            <a:picLocks noChangeAspect="1"/>
          </p:cNvPicPr>
          <p:nvPr/>
        </p:nvPicPr>
        <p:blipFill>
          <a:blip r:embed="rId2"/>
          <a:stretch>
            <a:fillRect/>
          </a:stretch>
        </p:blipFill>
        <p:spPr>
          <a:xfrm rot="16200000">
            <a:off x="3305688" y="70795"/>
            <a:ext cx="5580619" cy="7440825"/>
          </a:xfrm>
          <a:prstGeom prst="rect">
            <a:avLst/>
          </a:prstGeom>
        </p:spPr>
      </p:pic>
    </p:spTree>
    <p:extLst>
      <p:ext uri="{BB962C8B-B14F-4D97-AF65-F5344CB8AC3E}">
        <p14:creationId xmlns:p14="http://schemas.microsoft.com/office/powerpoint/2010/main" val="2666859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indoor&#10;&#10;Description automatically generated">
            <a:extLst>
              <a:ext uri="{FF2B5EF4-FFF2-40B4-BE49-F238E27FC236}">
                <a16:creationId xmlns:a16="http://schemas.microsoft.com/office/drawing/2014/main" id="{271498AF-1C98-1B45-9C4E-1C295E469892}"/>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r="-1" b="-1"/>
          <a:stretch/>
        </p:blipFill>
        <p:spPr>
          <a:xfrm>
            <a:off x="8241563" y="2587847"/>
            <a:ext cx="3584448" cy="3639312"/>
          </a:xfrm>
          <a:prstGeom prst="rect">
            <a:avLst/>
          </a:prstGeom>
        </p:spPr>
      </p:pic>
      <p:pic>
        <p:nvPicPr>
          <p:cNvPr id="5" name="Content Placeholder 4">
            <a:extLst>
              <a:ext uri="{FF2B5EF4-FFF2-40B4-BE49-F238E27FC236}">
                <a16:creationId xmlns:a16="http://schemas.microsoft.com/office/drawing/2014/main" id="{A2182BAB-12EA-1848-82A1-556C690830C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r="-1" b="-1"/>
          <a:stretch/>
        </p:blipFill>
        <p:spPr>
          <a:xfrm>
            <a:off x="603735" y="2587847"/>
            <a:ext cx="3584448" cy="3639312"/>
          </a:xfrm>
          <a:prstGeom prst="rect">
            <a:avLst/>
          </a:prstGeom>
        </p:spPr>
      </p:pic>
      <p:pic>
        <p:nvPicPr>
          <p:cNvPr id="6" name="Picture 5" descr="A picture containing text, indoor, orange&#10;&#10;Description automatically generated">
            <a:extLst>
              <a:ext uri="{FF2B5EF4-FFF2-40B4-BE49-F238E27FC236}">
                <a16:creationId xmlns:a16="http://schemas.microsoft.com/office/drawing/2014/main" id="{A47AB075-2B83-F047-AAD3-48822F6017D7}"/>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rot="16200000">
            <a:off x="4395217" y="2615279"/>
            <a:ext cx="3639312" cy="3584448"/>
          </a:xfrm>
          <a:prstGeom prst="rect">
            <a:avLst/>
          </a:prstGeom>
        </p:spPr>
      </p:pic>
      <p:sp>
        <p:nvSpPr>
          <p:cNvPr id="3" name="Oval 2">
            <a:extLst>
              <a:ext uri="{FF2B5EF4-FFF2-40B4-BE49-F238E27FC236}">
                <a16:creationId xmlns:a16="http://schemas.microsoft.com/office/drawing/2014/main" id="{520D43D0-5EF2-654F-846C-EDD0DFF76DF8}"/>
              </a:ext>
            </a:extLst>
          </p:cNvPr>
          <p:cNvSpPr/>
          <p:nvPr/>
        </p:nvSpPr>
        <p:spPr>
          <a:xfrm>
            <a:off x="9623685" y="3642610"/>
            <a:ext cx="302143" cy="1499016"/>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1056C5F8-EEDB-6F46-9C07-82995C066857}"/>
              </a:ext>
            </a:extLst>
          </p:cNvPr>
          <p:cNvSpPr>
            <a:spLocks noGrp="1"/>
          </p:cNvSpPr>
          <p:nvPr>
            <p:ph type="title"/>
          </p:nvPr>
        </p:nvSpPr>
        <p:spPr>
          <a:xfrm>
            <a:off x="484862" y="1045188"/>
            <a:ext cx="11222276" cy="457125"/>
          </a:xfrm>
          <a:noFill/>
        </p:spPr>
        <p:txBody>
          <a:bodyPr vert="horz" lIns="91440" tIns="45720" rIns="91440" bIns="45720" rtlCol="0" anchor="b">
            <a:normAutofit/>
          </a:bodyPr>
          <a:lstStyle/>
          <a:p>
            <a:pPr algn="ctr"/>
            <a:r>
              <a:rPr lang="en-US" sz="1200" dirty="0">
                <a:latin typeface="+mn-lt"/>
              </a:rPr>
              <a:t>Strip the red and blue wires (about 2mm) on the ground wire end of the harness. Using the B setting on the KK 254 crimper, crimp on KK 254 tips onto the blue and red wires. </a:t>
            </a:r>
          </a:p>
        </p:txBody>
      </p:sp>
    </p:spTree>
    <p:extLst>
      <p:ext uri="{BB962C8B-B14F-4D97-AF65-F5344CB8AC3E}">
        <p14:creationId xmlns:p14="http://schemas.microsoft.com/office/powerpoint/2010/main" val="32757114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icture containing indoor, hand, tool&#10;&#10;Description automatically generated">
            <a:extLst>
              <a:ext uri="{FF2B5EF4-FFF2-40B4-BE49-F238E27FC236}">
                <a16:creationId xmlns:a16="http://schemas.microsoft.com/office/drawing/2014/main" id="{F6ABA6B5-0473-3B4D-A173-62AA9721E491}"/>
              </a:ext>
            </a:extLst>
          </p:cNvPr>
          <p:cNvPicPr>
            <a:picLocks noGrp="1" noChangeAspect="1"/>
          </p:cNvPicPr>
          <p:nvPr>
            <p:ph idx="1"/>
          </p:nvPr>
        </p:nvPicPr>
        <p:blipFill rotWithShape="1">
          <a:blip r:embed="rId2" cstate="screen">
            <a:extLst>
              <a:ext uri="{28A0092B-C50C-407E-A947-70E740481C1C}">
                <a14:useLocalDpi xmlns:a14="http://schemas.microsoft.com/office/drawing/2010/main"/>
              </a:ext>
            </a:extLst>
          </a:blip>
          <a:srcRect/>
          <a:stretch/>
        </p:blipFill>
        <p:spPr>
          <a:xfrm>
            <a:off x="0" y="0"/>
            <a:ext cx="8063897" cy="6858000"/>
          </a:xfrm>
        </p:spPr>
      </p:pic>
      <p:sp>
        <p:nvSpPr>
          <p:cNvPr id="11" name="Title 1">
            <a:extLst>
              <a:ext uri="{FF2B5EF4-FFF2-40B4-BE49-F238E27FC236}">
                <a16:creationId xmlns:a16="http://schemas.microsoft.com/office/drawing/2014/main" id="{92E53DB2-AC15-C046-AE9E-C32F89CBD8DD}"/>
              </a:ext>
            </a:extLst>
          </p:cNvPr>
          <p:cNvSpPr>
            <a:spLocks noGrp="1"/>
          </p:cNvSpPr>
          <p:nvPr>
            <p:ph type="title"/>
          </p:nvPr>
        </p:nvSpPr>
        <p:spPr>
          <a:xfrm>
            <a:off x="8348562" y="3056727"/>
            <a:ext cx="3596411" cy="744546"/>
          </a:xfrm>
          <a:noFill/>
        </p:spPr>
        <p:txBody>
          <a:bodyPr vert="horz" lIns="91440" tIns="45720" rIns="91440" bIns="45720" rtlCol="0" anchor="b">
            <a:normAutofit fontScale="90000"/>
          </a:bodyPr>
          <a:lstStyle/>
          <a:p>
            <a:pPr algn="ctr"/>
            <a:r>
              <a:rPr lang="en-US" sz="1200" dirty="0">
                <a:latin typeface="+mn-lt"/>
              </a:rPr>
              <a:t>Once the wires are crimped, they should appear as shown: the isolation held by the first grip of the tip but not the second, and a bit of exposed wire peaking out the top of the second grip.</a:t>
            </a:r>
          </a:p>
        </p:txBody>
      </p:sp>
      <p:cxnSp>
        <p:nvCxnSpPr>
          <p:cNvPr id="8" name="Straight Arrow Connector 7">
            <a:extLst>
              <a:ext uri="{FF2B5EF4-FFF2-40B4-BE49-F238E27FC236}">
                <a16:creationId xmlns:a16="http://schemas.microsoft.com/office/drawing/2014/main" id="{3BCDE459-E8A5-6440-96AC-4219DC8641FB}"/>
              </a:ext>
            </a:extLst>
          </p:cNvPr>
          <p:cNvCxnSpPr>
            <a:cxnSpLocks/>
          </p:cNvCxnSpPr>
          <p:nvPr/>
        </p:nvCxnSpPr>
        <p:spPr>
          <a:xfrm flipH="1">
            <a:off x="3800482" y="1738704"/>
            <a:ext cx="855602" cy="393965"/>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CB6F2E8A-202F-8D44-852C-CBE4D1191510}"/>
              </a:ext>
            </a:extLst>
          </p:cNvPr>
          <p:cNvCxnSpPr>
            <a:cxnSpLocks/>
          </p:cNvCxnSpPr>
          <p:nvPr/>
        </p:nvCxnSpPr>
        <p:spPr>
          <a:xfrm flipH="1" flipV="1">
            <a:off x="3779462" y="2586182"/>
            <a:ext cx="855602" cy="470545"/>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9D6E531F-545D-1242-986B-E2C1D36DF7E0}"/>
              </a:ext>
            </a:extLst>
          </p:cNvPr>
          <p:cNvSpPr txBox="1"/>
          <p:nvPr/>
        </p:nvSpPr>
        <p:spPr>
          <a:xfrm>
            <a:off x="3995622" y="3056727"/>
            <a:ext cx="1426031" cy="276999"/>
          </a:xfrm>
          <a:prstGeom prst="rect">
            <a:avLst/>
          </a:prstGeom>
          <a:noFill/>
        </p:spPr>
        <p:txBody>
          <a:bodyPr wrap="none" rtlCol="0">
            <a:spAutoFit/>
          </a:bodyPr>
          <a:lstStyle/>
          <a:p>
            <a:r>
              <a:rPr lang="en-US" sz="1200" dirty="0">
                <a:solidFill>
                  <a:srgbClr val="FF0000"/>
                </a:solidFill>
              </a:rPr>
              <a:t>Isolation in first grip</a:t>
            </a:r>
          </a:p>
        </p:txBody>
      </p:sp>
      <p:sp>
        <p:nvSpPr>
          <p:cNvPr id="14" name="TextBox 13">
            <a:extLst>
              <a:ext uri="{FF2B5EF4-FFF2-40B4-BE49-F238E27FC236}">
                <a16:creationId xmlns:a16="http://schemas.microsoft.com/office/drawing/2014/main" id="{340352CA-8852-6949-9BED-503BD4AB7311}"/>
              </a:ext>
            </a:extLst>
          </p:cNvPr>
          <p:cNvSpPr txBox="1"/>
          <p:nvPr/>
        </p:nvSpPr>
        <p:spPr>
          <a:xfrm>
            <a:off x="3867460" y="1482169"/>
            <a:ext cx="1745414" cy="276999"/>
          </a:xfrm>
          <a:prstGeom prst="rect">
            <a:avLst/>
          </a:prstGeom>
          <a:noFill/>
        </p:spPr>
        <p:txBody>
          <a:bodyPr wrap="none" rtlCol="0">
            <a:spAutoFit/>
          </a:bodyPr>
          <a:lstStyle/>
          <a:p>
            <a:r>
              <a:rPr lang="en-US" sz="1200" dirty="0">
                <a:solidFill>
                  <a:srgbClr val="FF0000"/>
                </a:solidFill>
              </a:rPr>
              <a:t>Exposed wire just visible</a:t>
            </a:r>
          </a:p>
        </p:txBody>
      </p:sp>
    </p:spTree>
    <p:extLst>
      <p:ext uri="{BB962C8B-B14F-4D97-AF65-F5344CB8AC3E}">
        <p14:creationId xmlns:p14="http://schemas.microsoft.com/office/powerpoint/2010/main" val="36668245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20CC88C-3426-6F42-97E9-2E04684EDA3F}"/>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rot="16200000">
            <a:off x="1251216" y="1708414"/>
            <a:ext cx="3898370" cy="6400801"/>
          </a:xfrm>
          <a:prstGeom prst="rect">
            <a:avLst/>
          </a:prstGeom>
        </p:spPr>
      </p:pic>
      <p:pic>
        <p:nvPicPr>
          <p:cNvPr id="5" name="Content Placeholder 4">
            <a:extLst>
              <a:ext uri="{FF2B5EF4-FFF2-40B4-BE49-F238E27FC236}">
                <a16:creationId xmlns:a16="http://schemas.microsoft.com/office/drawing/2014/main" id="{D1B3079F-C8ED-9C4D-BAD3-235EA4B7C6FD}"/>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591299" y="1"/>
            <a:ext cx="5600701" cy="6857999"/>
          </a:xfrm>
          <a:prstGeom prst="rect">
            <a:avLst/>
          </a:prstGeom>
        </p:spPr>
      </p:pic>
      <p:sp>
        <p:nvSpPr>
          <p:cNvPr id="3" name="Oval 2">
            <a:extLst>
              <a:ext uri="{FF2B5EF4-FFF2-40B4-BE49-F238E27FC236}">
                <a16:creationId xmlns:a16="http://schemas.microsoft.com/office/drawing/2014/main" id="{7DF098FE-F333-3040-B1DF-651E222B9455}"/>
              </a:ext>
            </a:extLst>
          </p:cNvPr>
          <p:cNvSpPr/>
          <p:nvPr/>
        </p:nvSpPr>
        <p:spPr>
          <a:xfrm>
            <a:off x="4227226" y="5276538"/>
            <a:ext cx="389744" cy="374754"/>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892D8FA5-369E-634B-9C2B-3AF19E09A38E}"/>
              </a:ext>
            </a:extLst>
          </p:cNvPr>
          <p:cNvSpPr/>
          <p:nvPr/>
        </p:nvSpPr>
        <p:spPr>
          <a:xfrm>
            <a:off x="2608288" y="5181601"/>
            <a:ext cx="512167" cy="259829"/>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5A4BD5DF-DB6D-A740-AA13-70EEB2BE82F9}"/>
              </a:ext>
            </a:extLst>
          </p:cNvPr>
          <p:cNvCxnSpPr>
            <a:cxnSpLocks/>
          </p:cNvCxnSpPr>
          <p:nvPr/>
        </p:nvCxnSpPr>
        <p:spPr>
          <a:xfrm>
            <a:off x="2848131" y="5546362"/>
            <a:ext cx="0" cy="535897"/>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F30E16DA-0BA4-844E-86F8-7A3CAC6CA0E9}"/>
              </a:ext>
            </a:extLst>
          </p:cNvPr>
          <p:cNvCxnSpPr>
            <a:cxnSpLocks/>
          </p:cNvCxnSpPr>
          <p:nvPr/>
        </p:nvCxnSpPr>
        <p:spPr>
          <a:xfrm>
            <a:off x="4424596" y="5739360"/>
            <a:ext cx="0" cy="535897"/>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1E816DBC-CB25-E246-8297-2B4C9DE69F0A}"/>
              </a:ext>
            </a:extLst>
          </p:cNvPr>
          <p:cNvSpPr txBox="1">
            <a:spLocks/>
          </p:cNvSpPr>
          <p:nvPr/>
        </p:nvSpPr>
        <p:spPr>
          <a:xfrm>
            <a:off x="2625776" y="6149563"/>
            <a:ext cx="1991194" cy="397545"/>
          </a:xfrm>
          <a:prstGeom prst="rect">
            <a:avLst/>
          </a:prstGeom>
          <a:noFill/>
        </p:spPr>
        <p:txBody>
          <a:bodyPr vert="horz" lIns="91440" tIns="45720" rIns="91440" bIns="45720" rtlCol="0" anchor="b">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dirty="0">
                <a:solidFill>
                  <a:srgbClr val="FF0000"/>
                </a:solidFill>
                <a:latin typeface="+mn-lt"/>
              </a:rPr>
              <a:t>Tip and connector extrusions turned toward table</a:t>
            </a:r>
          </a:p>
        </p:txBody>
      </p:sp>
      <p:sp>
        <p:nvSpPr>
          <p:cNvPr id="12" name="Title 1">
            <a:extLst>
              <a:ext uri="{FF2B5EF4-FFF2-40B4-BE49-F238E27FC236}">
                <a16:creationId xmlns:a16="http://schemas.microsoft.com/office/drawing/2014/main" id="{245186D9-7CB0-844E-9D38-6A332F8BD41A}"/>
              </a:ext>
            </a:extLst>
          </p:cNvPr>
          <p:cNvSpPr txBox="1">
            <a:spLocks/>
          </p:cNvSpPr>
          <p:nvPr/>
        </p:nvSpPr>
        <p:spPr>
          <a:xfrm>
            <a:off x="220717" y="1313793"/>
            <a:ext cx="5980716" cy="1057032"/>
          </a:xfrm>
          <a:prstGeom prst="rect">
            <a:avLst/>
          </a:prstGeom>
          <a:noFill/>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200" dirty="0">
                <a:latin typeface="+mn-lt"/>
              </a:rPr>
              <a:t>Before inserting the tips into the connector, have the extrusions of both face down. Insert the KK 254 tips into the KK 254 2 hole connector. Push each tip into the hole of the connector until it clicks. If there are difficulties with pushing the wire tip in by hand, use the metal extraction tool to push on the bottom edge </a:t>
            </a:r>
            <a:r>
              <a:rPr lang="en-US" sz="1200">
                <a:latin typeface="+mn-lt"/>
              </a:rPr>
              <a:t>of it until </a:t>
            </a:r>
            <a:r>
              <a:rPr lang="en-US" sz="1200" dirty="0">
                <a:latin typeface="+mn-lt"/>
              </a:rPr>
              <a:t>it clicks in place. The red wire goes in the hole on the left and blue on the right.</a:t>
            </a:r>
          </a:p>
        </p:txBody>
      </p:sp>
    </p:spTree>
    <p:extLst>
      <p:ext uri="{BB962C8B-B14F-4D97-AF65-F5344CB8AC3E}">
        <p14:creationId xmlns:p14="http://schemas.microsoft.com/office/powerpoint/2010/main" val="29523256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icture containing text, outdoor&#10;&#10;Description automatically generated">
            <a:extLst>
              <a:ext uri="{FF2B5EF4-FFF2-40B4-BE49-F238E27FC236}">
                <a16:creationId xmlns:a16="http://schemas.microsoft.com/office/drawing/2014/main" id="{2E6FF7C1-82F9-074E-9543-33024B2CC561}"/>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0" y="0"/>
            <a:ext cx="5143499" cy="6858000"/>
          </a:xfrm>
        </p:spPr>
      </p:pic>
      <p:sp>
        <p:nvSpPr>
          <p:cNvPr id="4" name="TextBox 3">
            <a:extLst>
              <a:ext uri="{FF2B5EF4-FFF2-40B4-BE49-F238E27FC236}">
                <a16:creationId xmlns:a16="http://schemas.microsoft.com/office/drawing/2014/main" id="{CA8FEC00-7669-934F-B357-6ABBA7A4BEA1}"/>
              </a:ext>
            </a:extLst>
          </p:cNvPr>
          <p:cNvSpPr txBox="1"/>
          <p:nvPr/>
        </p:nvSpPr>
        <p:spPr>
          <a:xfrm>
            <a:off x="6096000" y="3198167"/>
            <a:ext cx="4340770" cy="461665"/>
          </a:xfrm>
          <a:prstGeom prst="rect">
            <a:avLst/>
          </a:prstGeom>
          <a:noFill/>
        </p:spPr>
        <p:txBody>
          <a:bodyPr wrap="square" rtlCol="0">
            <a:spAutoFit/>
          </a:bodyPr>
          <a:lstStyle/>
          <a:p>
            <a:pPr algn="ctr"/>
            <a:r>
              <a:rPr lang="en-US" sz="1200" dirty="0"/>
              <a:t>Taking the the other end of the harness, strip </a:t>
            </a:r>
            <a:r>
              <a:rPr lang="en-US" sz="1200"/>
              <a:t>about  7mm </a:t>
            </a:r>
            <a:r>
              <a:rPr lang="en-US" sz="1200" dirty="0"/>
              <a:t>of isolation off the wires.</a:t>
            </a:r>
          </a:p>
        </p:txBody>
      </p:sp>
    </p:spTree>
    <p:extLst>
      <p:ext uri="{BB962C8B-B14F-4D97-AF65-F5344CB8AC3E}">
        <p14:creationId xmlns:p14="http://schemas.microsoft.com/office/powerpoint/2010/main" val="13004287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icture containing text&#10;&#10;Description automatically generated">
            <a:extLst>
              <a:ext uri="{FF2B5EF4-FFF2-40B4-BE49-F238E27FC236}">
                <a16:creationId xmlns:a16="http://schemas.microsoft.com/office/drawing/2014/main" id="{A8A6EB10-0468-7644-ACCB-C09DFC62B598}"/>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rot="5400000">
            <a:off x="619523" y="2052851"/>
            <a:ext cx="5254990" cy="3941242"/>
          </a:xfrm>
        </p:spPr>
      </p:pic>
      <p:pic>
        <p:nvPicPr>
          <p:cNvPr id="7" name="Picture 6">
            <a:extLst>
              <a:ext uri="{FF2B5EF4-FFF2-40B4-BE49-F238E27FC236}">
                <a16:creationId xmlns:a16="http://schemas.microsoft.com/office/drawing/2014/main" id="{3D3B5B06-8002-2547-B1A5-1B6DF7317A6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5400000">
            <a:off x="6317489" y="2052850"/>
            <a:ext cx="5254987" cy="3941240"/>
          </a:xfrm>
          <a:prstGeom prst="rect">
            <a:avLst/>
          </a:prstGeom>
        </p:spPr>
      </p:pic>
      <p:sp>
        <p:nvSpPr>
          <p:cNvPr id="6" name="TextBox 5">
            <a:extLst>
              <a:ext uri="{FF2B5EF4-FFF2-40B4-BE49-F238E27FC236}">
                <a16:creationId xmlns:a16="http://schemas.microsoft.com/office/drawing/2014/main" id="{7B53C200-F22E-B84F-9F67-F697F9572460}"/>
              </a:ext>
            </a:extLst>
          </p:cNvPr>
          <p:cNvSpPr txBox="1"/>
          <p:nvPr/>
        </p:nvSpPr>
        <p:spPr>
          <a:xfrm>
            <a:off x="3499944" y="516375"/>
            <a:ext cx="5192111" cy="461665"/>
          </a:xfrm>
          <a:prstGeom prst="rect">
            <a:avLst/>
          </a:prstGeom>
          <a:noFill/>
        </p:spPr>
        <p:txBody>
          <a:bodyPr wrap="square" rtlCol="0">
            <a:spAutoFit/>
          </a:bodyPr>
          <a:lstStyle/>
          <a:p>
            <a:pPr algn="ctr"/>
            <a:r>
              <a:rPr lang="en-US" sz="1200" dirty="0"/>
              <a:t>Measure out and cut two lengths of 1/8</a:t>
            </a:r>
            <a:r>
              <a:rPr lang="en-US" sz="1200" baseline="30000" dirty="0"/>
              <a:t>th</a:t>
            </a:r>
            <a:r>
              <a:rPr lang="en-US" sz="1200" dirty="0"/>
              <a:t> non-adhesive shrink tube that are each .5 inches long. Put one length of shrink onto each of the stripped wires.</a:t>
            </a:r>
          </a:p>
        </p:txBody>
      </p:sp>
    </p:spTree>
    <p:extLst>
      <p:ext uri="{BB962C8B-B14F-4D97-AF65-F5344CB8AC3E}">
        <p14:creationId xmlns:p14="http://schemas.microsoft.com/office/powerpoint/2010/main" val="385290291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CCB1E8-48BE-7C48-AE03-826632179878}"/>
              </a:ext>
            </a:extLst>
          </p:cNvPr>
          <p:cNvSpPr txBox="1"/>
          <p:nvPr/>
        </p:nvSpPr>
        <p:spPr>
          <a:xfrm>
            <a:off x="1818289" y="318333"/>
            <a:ext cx="8555421" cy="276999"/>
          </a:xfrm>
          <a:prstGeom prst="rect">
            <a:avLst/>
          </a:prstGeom>
          <a:noFill/>
        </p:spPr>
        <p:txBody>
          <a:bodyPr wrap="square" rtlCol="0">
            <a:spAutoFit/>
          </a:bodyPr>
          <a:lstStyle/>
          <a:p>
            <a:pPr algn="ctr"/>
            <a:r>
              <a:rPr lang="en-US" sz="1200" dirty="0"/>
              <a:t>Place the size 6 forks onto each of the stripped wire ends as shown. </a:t>
            </a:r>
          </a:p>
        </p:txBody>
      </p:sp>
      <p:pic>
        <p:nvPicPr>
          <p:cNvPr id="3" name="Picture 2">
            <a:extLst>
              <a:ext uri="{FF2B5EF4-FFF2-40B4-BE49-F238E27FC236}">
                <a16:creationId xmlns:a16="http://schemas.microsoft.com/office/drawing/2014/main" id="{66C53B7F-1250-4EF1-EE2C-5728FA2347E6}"/>
              </a:ext>
            </a:extLst>
          </p:cNvPr>
          <p:cNvPicPr>
            <a:picLocks noChangeAspect="1"/>
          </p:cNvPicPr>
          <p:nvPr/>
        </p:nvPicPr>
        <p:blipFill>
          <a:blip r:embed="rId2"/>
          <a:stretch>
            <a:fillRect/>
          </a:stretch>
        </p:blipFill>
        <p:spPr>
          <a:xfrm>
            <a:off x="2268746" y="966952"/>
            <a:ext cx="7654508" cy="5740881"/>
          </a:xfrm>
          <a:prstGeom prst="rect">
            <a:avLst/>
          </a:prstGeom>
        </p:spPr>
      </p:pic>
    </p:spTree>
    <p:extLst>
      <p:ext uri="{BB962C8B-B14F-4D97-AF65-F5344CB8AC3E}">
        <p14:creationId xmlns:p14="http://schemas.microsoft.com/office/powerpoint/2010/main" val="1390998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4D38B995-A2FB-7C49-89FE-2542F7EBEB12}"/>
              </a:ext>
            </a:extLst>
          </p:cNvPr>
          <p:cNvSpPr>
            <a:spLocks noGrp="1"/>
          </p:cNvSpPr>
          <p:nvPr>
            <p:ph type="title"/>
          </p:nvPr>
        </p:nvSpPr>
        <p:spPr>
          <a:xfrm>
            <a:off x="955305" y="340960"/>
            <a:ext cx="10281390" cy="549602"/>
          </a:xfrm>
          <a:noFill/>
        </p:spPr>
        <p:txBody>
          <a:bodyPr vert="horz" lIns="91440" tIns="45720" rIns="91440" bIns="45720" rtlCol="0" anchor="b">
            <a:normAutofit/>
          </a:bodyPr>
          <a:lstStyle/>
          <a:p>
            <a:pPr algn="ctr"/>
            <a:r>
              <a:rPr lang="en-US" sz="1200" dirty="0">
                <a:latin typeface="+mn-lt"/>
              </a:rPr>
              <a:t>Using the fork crimper (16-14 setting) , crimp the forks onto the stripped red and blue wires. Each fork must be crimped twice: one above the other, as shown. </a:t>
            </a:r>
          </a:p>
        </p:txBody>
      </p:sp>
      <p:pic>
        <p:nvPicPr>
          <p:cNvPr id="8" name="Picture 7">
            <a:extLst>
              <a:ext uri="{FF2B5EF4-FFF2-40B4-BE49-F238E27FC236}">
                <a16:creationId xmlns:a16="http://schemas.microsoft.com/office/drawing/2014/main" id="{257C3F65-BFB1-7A48-84BB-4972E9D9364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95932" y="1165363"/>
            <a:ext cx="3807656" cy="5076875"/>
          </a:xfrm>
          <a:prstGeom prst="rect">
            <a:avLst/>
          </a:prstGeom>
        </p:spPr>
      </p:pic>
      <p:pic>
        <p:nvPicPr>
          <p:cNvPr id="10" name="Picture 9">
            <a:extLst>
              <a:ext uri="{FF2B5EF4-FFF2-40B4-BE49-F238E27FC236}">
                <a16:creationId xmlns:a16="http://schemas.microsoft.com/office/drawing/2014/main" id="{59268AB1-4E20-D14D-83F4-4DE2215894A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192172" y="1165363"/>
            <a:ext cx="3807656" cy="5076875"/>
          </a:xfrm>
          <a:prstGeom prst="rect">
            <a:avLst/>
          </a:prstGeom>
        </p:spPr>
      </p:pic>
      <p:pic>
        <p:nvPicPr>
          <p:cNvPr id="12" name="Picture 11">
            <a:extLst>
              <a:ext uri="{FF2B5EF4-FFF2-40B4-BE49-F238E27FC236}">
                <a16:creationId xmlns:a16="http://schemas.microsoft.com/office/drawing/2014/main" id="{F8193A77-86EB-5C4E-8DB6-DE4DE7685E2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188412" y="1165363"/>
            <a:ext cx="3807657" cy="5076876"/>
          </a:xfrm>
          <a:prstGeom prst="rect">
            <a:avLst/>
          </a:prstGeom>
        </p:spPr>
      </p:pic>
      <p:sp>
        <p:nvSpPr>
          <p:cNvPr id="13" name="Oval 12">
            <a:extLst>
              <a:ext uri="{FF2B5EF4-FFF2-40B4-BE49-F238E27FC236}">
                <a16:creationId xmlns:a16="http://schemas.microsoft.com/office/drawing/2014/main" id="{3C389561-8C3A-264D-8E9D-975C0520E791}"/>
              </a:ext>
            </a:extLst>
          </p:cNvPr>
          <p:cNvSpPr/>
          <p:nvPr/>
        </p:nvSpPr>
        <p:spPr>
          <a:xfrm rot="6160868">
            <a:off x="10097999" y="2132434"/>
            <a:ext cx="303257" cy="1415667"/>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920510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4E1B6-C1D9-6540-95E4-27621734A7AC}"/>
              </a:ext>
            </a:extLst>
          </p:cNvPr>
          <p:cNvSpPr>
            <a:spLocks noGrp="1"/>
          </p:cNvSpPr>
          <p:nvPr>
            <p:ph type="title"/>
          </p:nvPr>
        </p:nvSpPr>
        <p:spPr>
          <a:xfrm>
            <a:off x="2220418" y="5959657"/>
            <a:ext cx="7751164" cy="1103911"/>
          </a:xfrm>
        </p:spPr>
        <p:txBody>
          <a:bodyPr>
            <a:normAutofit/>
          </a:bodyPr>
          <a:lstStyle/>
          <a:p>
            <a:pPr algn="ctr"/>
            <a:r>
              <a:rPr lang="en-US" sz="3200" dirty="0"/>
              <a:t>Tools</a:t>
            </a:r>
          </a:p>
        </p:txBody>
      </p:sp>
      <p:pic>
        <p:nvPicPr>
          <p:cNvPr id="5" name="Picture 4" descr="A picture containing indoor, items, arranged, variety&#10;&#10;Description automatically generated">
            <a:extLst>
              <a:ext uri="{FF2B5EF4-FFF2-40B4-BE49-F238E27FC236}">
                <a16:creationId xmlns:a16="http://schemas.microsoft.com/office/drawing/2014/main" id="{D2C6F58C-F982-7148-9B8E-8F22D7B07A0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279530" y="436328"/>
            <a:ext cx="7632940" cy="5724705"/>
          </a:xfrm>
          <a:prstGeom prst="rect">
            <a:avLst/>
          </a:prstGeom>
        </p:spPr>
      </p:pic>
    </p:spTree>
    <p:extLst>
      <p:ext uri="{BB962C8B-B14F-4D97-AF65-F5344CB8AC3E}">
        <p14:creationId xmlns:p14="http://schemas.microsoft.com/office/powerpoint/2010/main" val="9424131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04B8B7BA-639C-7D4B-BD36-D5A6AD3B65C1}"/>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rot="5400000">
            <a:off x="-856892" y="859765"/>
            <a:ext cx="6855126" cy="5141343"/>
          </a:xfrm>
        </p:spPr>
      </p:pic>
      <p:sp>
        <p:nvSpPr>
          <p:cNvPr id="4" name="TextBox 3">
            <a:extLst>
              <a:ext uri="{FF2B5EF4-FFF2-40B4-BE49-F238E27FC236}">
                <a16:creationId xmlns:a16="http://schemas.microsoft.com/office/drawing/2014/main" id="{2CE36B02-C46A-3A47-9A5B-C516399AC55E}"/>
              </a:ext>
            </a:extLst>
          </p:cNvPr>
          <p:cNvSpPr txBox="1"/>
          <p:nvPr/>
        </p:nvSpPr>
        <p:spPr>
          <a:xfrm>
            <a:off x="6096000" y="3198167"/>
            <a:ext cx="3699642" cy="461665"/>
          </a:xfrm>
          <a:prstGeom prst="rect">
            <a:avLst/>
          </a:prstGeom>
          <a:noFill/>
        </p:spPr>
        <p:txBody>
          <a:bodyPr wrap="square" rtlCol="0">
            <a:spAutoFit/>
          </a:bodyPr>
          <a:lstStyle/>
          <a:p>
            <a:pPr algn="ctr"/>
            <a:r>
              <a:rPr lang="en-US" sz="1200" dirty="0"/>
              <a:t>Move the pieces of shrink tube on the wire to cover the crimped joints. Apply the heat gun.</a:t>
            </a:r>
          </a:p>
        </p:txBody>
      </p:sp>
    </p:spTree>
    <p:extLst>
      <p:ext uri="{BB962C8B-B14F-4D97-AF65-F5344CB8AC3E}">
        <p14:creationId xmlns:p14="http://schemas.microsoft.com/office/powerpoint/2010/main" val="103938491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74B76DF-4FE1-FB44-B35E-96AF07153750}"/>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rot="16200000">
            <a:off x="3342016" y="154628"/>
            <a:ext cx="5507967" cy="7343957"/>
          </a:xfrm>
        </p:spPr>
      </p:pic>
      <p:sp>
        <p:nvSpPr>
          <p:cNvPr id="6" name="Title 1">
            <a:extLst>
              <a:ext uri="{FF2B5EF4-FFF2-40B4-BE49-F238E27FC236}">
                <a16:creationId xmlns:a16="http://schemas.microsoft.com/office/drawing/2014/main" id="{95E110AE-ECF0-A942-8DAC-8A6917550519}"/>
              </a:ext>
            </a:extLst>
          </p:cNvPr>
          <p:cNvSpPr>
            <a:spLocks noGrp="1"/>
          </p:cNvSpPr>
          <p:nvPr>
            <p:ph type="title"/>
          </p:nvPr>
        </p:nvSpPr>
        <p:spPr>
          <a:xfrm>
            <a:off x="1877683" y="462454"/>
            <a:ext cx="8436634" cy="343305"/>
          </a:xfrm>
          <a:noFill/>
        </p:spPr>
        <p:txBody>
          <a:bodyPr vert="horz" lIns="91440" tIns="45720" rIns="91440" bIns="45720" rtlCol="0" anchor="b">
            <a:normAutofit/>
          </a:bodyPr>
          <a:lstStyle/>
          <a:p>
            <a:pPr algn="ctr"/>
            <a:r>
              <a:rPr lang="en-US" sz="1200" dirty="0">
                <a:latin typeface="+mn-lt"/>
              </a:rPr>
              <a:t>Wire harness complete! The ground wire will be given a tip later.</a:t>
            </a:r>
          </a:p>
        </p:txBody>
      </p:sp>
    </p:spTree>
    <p:extLst>
      <p:ext uri="{BB962C8B-B14F-4D97-AF65-F5344CB8AC3E}">
        <p14:creationId xmlns:p14="http://schemas.microsoft.com/office/powerpoint/2010/main" val="11898149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684468E-6DC6-0C4A-969C-E32FC95C124F}"/>
              </a:ext>
            </a:extLst>
          </p:cNvPr>
          <p:cNvSpPr txBox="1">
            <a:spLocks/>
          </p:cNvSpPr>
          <p:nvPr/>
        </p:nvSpPr>
        <p:spPr>
          <a:xfrm>
            <a:off x="429768" y="411480"/>
            <a:ext cx="11131298" cy="110642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a:t>KK 254 Crimper</a:t>
            </a:r>
            <a:endParaRPr lang="en-US" sz="3600" dirty="0"/>
          </a:p>
        </p:txBody>
      </p:sp>
      <p:pic>
        <p:nvPicPr>
          <p:cNvPr id="5" name="Picture 4" descr="A picture containing indoor&#10;&#10;Description automatically generated">
            <a:extLst>
              <a:ext uri="{FF2B5EF4-FFF2-40B4-BE49-F238E27FC236}">
                <a16:creationId xmlns:a16="http://schemas.microsoft.com/office/drawing/2014/main" id="{E4EEB6D5-7EED-F243-9BD9-472E6603454A}"/>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rot="5400000">
            <a:off x="6159446" y="2272274"/>
            <a:ext cx="4520560" cy="3419856"/>
          </a:xfrm>
          <a:prstGeom prst="rect">
            <a:avLst/>
          </a:prstGeom>
        </p:spPr>
      </p:pic>
      <p:pic>
        <p:nvPicPr>
          <p:cNvPr id="6" name="Content Placeholder 4" descr="A picture containing indoor, orange&#10;&#10;Description automatically generated">
            <a:extLst>
              <a:ext uri="{FF2B5EF4-FFF2-40B4-BE49-F238E27FC236}">
                <a16:creationId xmlns:a16="http://schemas.microsoft.com/office/drawing/2014/main" id="{AC32E19F-D970-BA47-B70C-0E287A80B52A}"/>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rot="5400000">
            <a:off x="1512364" y="2271904"/>
            <a:ext cx="4520560" cy="3420596"/>
          </a:xfrm>
          <a:prstGeom prst="rect">
            <a:avLst/>
          </a:prstGeom>
        </p:spPr>
      </p:pic>
    </p:spTree>
    <p:extLst>
      <p:ext uri="{BB962C8B-B14F-4D97-AF65-F5344CB8AC3E}">
        <p14:creationId xmlns:p14="http://schemas.microsoft.com/office/powerpoint/2010/main" val="11226347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684468E-6DC6-0C4A-969C-E32FC95C124F}"/>
              </a:ext>
            </a:extLst>
          </p:cNvPr>
          <p:cNvSpPr txBox="1">
            <a:spLocks/>
          </p:cNvSpPr>
          <p:nvPr/>
        </p:nvSpPr>
        <p:spPr>
          <a:xfrm>
            <a:off x="429768" y="213768"/>
            <a:ext cx="11131298" cy="110642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t>Fork Crimper</a:t>
            </a:r>
          </a:p>
        </p:txBody>
      </p:sp>
      <p:pic>
        <p:nvPicPr>
          <p:cNvPr id="3" name="Picture 2" descr="A picture containing floor, yellow, tool, scissors&#10;&#10;Description automatically generated">
            <a:extLst>
              <a:ext uri="{FF2B5EF4-FFF2-40B4-BE49-F238E27FC236}">
                <a16:creationId xmlns:a16="http://schemas.microsoft.com/office/drawing/2014/main" id="{A611A40D-FA14-784C-BE27-C7132DC2194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298367" y="1184272"/>
            <a:ext cx="4005072" cy="5340096"/>
          </a:xfrm>
          <a:prstGeom prst="rect">
            <a:avLst/>
          </a:prstGeom>
        </p:spPr>
      </p:pic>
      <p:pic>
        <p:nvPicPr>
          <p:cNvPr id="6" name="Picture 5" descr="A picture containing black, close&#10;&#10;Description automatically generated">
            <a:extLst>
              <a:ext uri="{FF2B5EF4-FFF2-40B4-BE49-F238E27FC236}">
                <a16:creationId xmlns:a16="http://schemas.microsoft.com/office/drawing/2014/main" id="{93EF72EA-BD56-0A44-9C63-596DA0961EA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888561" y="1184272"/>
            <a:ext cx="4005072" cy="5340096"/>
          </a:xfrm>
          <a:prstGeom prst="rect">
            <a:avLst/>
          </a:prstGeom>
        </p:spPr>
      </p:pic>
    </p:spTree>
    <p:extLst>
      <p:ext uri="{BB962C8B-B14F-4D97-AF65-F5344CB8AC3E}">
        <p14:creationId xmlns:p14="http://schemas.microsoft.com/office/powerpoint/2010/main" val="18904732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6C4118A-B523-45D9-B427-8E05B2DEA6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ysClr val="windowText" lastClr="000000"/>
                </a:solidFill>
              </a:ln>
            </a:endParaRPr>
          </a:p>
        </p:txBody>
      </p:sp>
      <p:sp>
        <p:nvSpPr>
          <p:cNvPr id="2" name="Title 1">
            <a:extLst>
              <a:ext uri="{FF2B5EF4-FFF2-40B4-BE49-F238E27FC236}">
                <a16:creationId xmlns:a16="http://schemas.microsoft.com/office/drawing/2014/main" id="{F42BEF9C-B746-454B-95BD-DFB19D4E9637}"/>
              </a:ext>
            </a:extLst>
          </p:cNvPr>
          <p:cNvSpPr>
            <a:spLocks noGrp="1"/>
          </p:cNvSpPr>
          <p:nvPr>
            <p:ph type="title"/>
          </p:nvPr>
        </p:nvSpPr>
        <p:spPr>
          <a:xfrm>
            <a:off x="6423085" y="3254844"/>
            <a:ext cx="4972042" cy="337491"/>
          </a:xfrm>
          <a:noFill/>
        </p:spPr>
        <p:txBody>
          <a:bodyPr vert="horz" lIns="91440" tIns="45720" rIns="91440" bIns="45720" rtlCol="0" anchor="b">
            <a:normAutofit/>
          </a:bodyPr>
          <a:lstStyle/>
          <a:p>
            <a:pPr algn="ctr"/>
            <a:r>
              <a:rPr lang="en-US" sz="1200" dirty="0">
                <a:latin typeface="+mn-lt"/>
              </a:rPr>
              <a:t>Measure out and cut 16 inches of the blue and red 20 </a:t>
            </a:r>
            <a:r>
              <a:rPr lang="en-US" sz="1200" dirty="0" err="1">
                <a:latin typeface="+mn-lt"/>
              </a:rPr>
              <a:t>awg</a:t>
            </a:r>
            <a:r>
              <a:rPr lang="en-US" sz="1200" dirty="0">
                <a:latin typeface="+mn-lt"/>
              </a:rPr>
              <a:t> wire</a:t>
            </a:r>
          </a:p>
        </p:txBody>
      </p:sp>
      <p:pic>
        <p:nvPicPr>
          <p:cNvPr id="5" name="Content Placeholder 4" descr="A picture containing yellow&#10;&#10;Description automatically generated">
            <a:extLst>
              <a:ext uri="{FF2B5EF4-FFF2-40B4-BE49-F238E27FC236}">
                <a16:creationId xmlns:a16="http://schemas.microsoft.com/office/drawing/2014/main" id="{83EEA9A3-4549-A447-B194-BF76F8A9901C}"/>
              </a:ext>
            </a:extLst>
          </p:cNvPr>
          <p:cNvPicPr>
            <a:picLocks noGrp="1" noChangeAspect="1"/>
          </p:cNvPicPr>
          <p:nvPr>
            <p:ph idx="1"/>
          </p:nvPr>
        </p:nvPicPr>
        <p:blipFill rotWithShape="1">
          <a:blip r:embed="rId2" cstate="screen">
            <a:extLst>
              <a:ext uri="{28A0092B-C50C-407E-A947-70E740481C1C}">
                <a14:useLocalDpi xmlns:a14="http://schemas.microsoft.com/office/drawing/2010/main"/>
              </a:ext>
            </a:extLst>
          </a:blip>
          <a:srcRect b="-1"/>
          <a:stretch/>
        </p:blipFill>
        <p:spPr>
          <a:xfrm rot="5400000">
            <a:off x="-619779" y="608960"/>
            <a:ext cx="6868819" cy="5629261"/>
          </a:xfrm>
          <a:prstGeom prst="rect">
            <a:avLst/>
          </a:prstGeom>
        </p:spPr>
      </p:pic>
    </p:spTree>
    <p:extLst>
      <p:ext uri="{BB962C8B-B14F-4D97-AF65-F5344CB8AC3E}">
        <p14:creationId xmlns:p14="http://schemas.microsoft.com/office/powerpoint/2010/main" val="15326923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022BDE4A-8A20-4A69-9C5A-581C82036A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663CB67-F5A5-2947-9920-6E2A4F4102A4}"/>
              </a:ext>
            </a:extLst>
          </p:cNvPr>
          <p:cNvSpPr>
            <a:spLocks noGrp="1"/>
          </p:cNvSpPr>
          <p:nvPr>
            <p:ph type="title"/>
          </p:nvPr>
        </p:nvSpPr>
        <p:spPr>
          <a:xfrm>
            <a:off x="500841" y="935420"/>
            <a:ext cx="11187267" cy="752908"/>
          </a:xfrm>
        </p:spPr>
        <p:txBody>
          <a:bodyPr vert="horz" lIns="91440" tIns="45720" rIns="91440" bIns="45720" rtlCol="0" anchor="b">
            <a:normAutofit/>
          </a:bodyPr>
          <a:lstStyle/>
          <a:p>
            <a:pPr algn="ctr"/>
            <a:r>
              <a:rPr lang="en-US" sz="1200" kern="1200" dirty="0">
                <a:solidFill>
                  <a:schemeClr val="tx1"/>
                </a:solidFill>
                <a:latin typeface="+mn-lt"/>
                <a:ea typeface="+mj-ea"/>
                <a:cs typeface="+mj-cs"/>
              </a:rPr>
              <a:t>Line the workshop vise with masking tape. </a:t>
            </a:r>
            <a:r>
              <a:rPr lang="en-US" sz="1200" dirty="0">
                <a:latin typeface="+mn-lt"/>
              </a:rPr>
              <a:t>Put one end of the red and blue wires into the drill. Run the drill till the wires are sufficiently twisted (for reference see the next slide). </a:t>
            </a:r>
            <a:endParaRPr lang="en-US" sz="1200" kern="1200" dirty="0">
              <a:solidFill>
                <a:schemeClr val="tx1"/>
              </a:solidFill>
              <a:latin typeface="+mn-lt"/>
              <a:ea typeface="+mj-ea"/>
              <a:cs typeface="+mj-cs"/>
            </a:endParaRPr>
          </a:p>
        </p:txBody>
      </p:sp>
      <p:pic>
        <p:nvPicPr>
          <p:cNvPr id="5" name="Content Placeholder 4" descr="A picture containing text, indoor, tool&#10;&#10;Description automatically generated">
            <a:extLst>
              <a:ext uri="{FF2B5EF4-FFF2-40B4-BE49-F238E27FC236}">
                <a16:creationId xmlns:a16="http://schemas.microsoft.com/office/drawing/2014/main" id="{0839FCA2-CAC1-524D-8850-053AB49DA32D}"/>
              </a:ext>
            </a:extLst>
          </p:cNvPr>
          <p:cNvPicPr>
            <a:picLocks noGrp="1" noChangeAspect="1"/>
          </p:cNvPicPr>
          <p:nvPr>
            <p:ph idx="1"/>
          </p:nvPr>
        </p:nvPicPr>
        <p:blipFill rotWithShape="1">
          <a:blip r:embed="rId2" cstate="screen">
            <a:extLst>
              <a:ext uri="{28A0092B-C50C-407E-A947-70E740481C1C}">
                <a14:useLocalDpi xmlns:a14="http://schemas.microsoft.com/office/drawing/2010/main"/>
              </a:ext>
            </a:extLst>
          </a:blip>
          <a:srcRect r="-2"/>
          <a:stretch/>
        </p:blipFill>
        <p:spPr>
          <a:xfrm>
            <a:off x="198741" y="2410448"/>
            <a:ext cx="5803323" cy="3890357"/>
          </a:xfrm>
          <a:prstGeom prst="rect">
            <a:avLst/>
          </a:prstGeom>
        </p:spPr>
      </p:pic>
      <p:pic>
        <p:nvPicPr>
          <p:cNvPr id="7" name="Picture 6" descr="A picture containing indoor&#10;&#10;Description automatically generated">
            <a:extLst>
              <a:ext uri="{FF2B5EF4-FFF2-40B4-BE49-F238E27FC236}">
                <a16:creationId xmlns:a16="http://schemas.microsoft.com/office/drawing/2014/main" id="{C5130889-C816-4C4E-8D45-BC8A60A6FD78}"/>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r="-2"/>
          <a:stretch/>
        </p:blipFill>
        <p:spPr>
          <a:xfrm>
            <a:off x="6189934" y="2410448"/>
            <a:ext cx="5803323" cy="3890357"/>
          </a:xfrm>
          <a:prstGeom prst="rect">
            <a:avLst/>
          </a:prstGeom>
        </p:spPr>
      </p:pic>
    </p:spTree>
    <p:extLst>
      <p:ext uri="{BB962C8B-B14F-4D97-AF65-F5344CB8AC3E}">
        <p14:creationId xmlns:p14="http://schemas.microsoft.com/office/powerpoint/2010/main" val="7746093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picture containing text, measuring stick, black&#10;&#10;Description automatically generated">
            <a:extLst>
              <a:ext uri="{FF2B5EF4-FFF2-40B4-BE49-F238E27FC236}">
                <a16:creationId xmlns:a16="http://schemas.microsoft.com/office/drawing/2014/main" id="{A471DFC2-A772-A44D-B0F0-DBD332F00A6A}"/>
              </a:ext>
            </a:extLst>
          </p:cNvPr>
          <p:cNvPicPr>
            <a:picLocks noChangeAspect="1"/>
          </p:cNvPicPr>
          <p:nvPr/>
        </p:nvPicPr>
        <p:blipFill>
          <a:blip r:embed="rId2"/>
          <a:stretch>
            <a:fillRect/>
          </a:stretch>
        </p:blipFill>
        <p:spPr>
          <a:xfrm rot="16200000">
            <a:off x="3400096" y="194442"/>
            <a:ext cx="5391807" cy="7189076"/>
          </a:xfrm>
          <a:prstGeom prst="rect">
            <a:avLst/>
          </a:prstGeom>
        </p:spPr>
      </p:pic>
      <p:sp>
        <p:nvSpPr>
          <p:cNvPr id="4" name="TextBox 3">
            <a:extLst>
              <a:ext uri="{FF2B5EF4-FFF2-40B4-BE49-F238E27FC236}">
                <a16:creationId xmlns:a16="http://schemas.microsoft.com/office/drawing/2014/main" id="{5EA072E7-266E-6445-B169-CB55E4D12AF9}"/>
              </a:ext>
            </a:extLst>
          </p:cNvPr>
          <p:cNvSpPr txBox="1"/>
          <p:nvPr/>
        </p:nvSpPr>
        <p:spPr>
          <a:xfrm>
            <a:off x="1891861" y="478220"/>
            <a:ext cx="8408276" cy="276999"/>
          </a:xfrm>
          <a:prstGeom prst="rect">
            <a:avLst/>
          </a:prstGeom>
          <a:noFill/>
        </p:spPr>
        <p:txBody>
          <a:bodyPr wrap="square" rtlCol="0">
            <a:spAutoFit/>
          </a:bodyPr>
          <a:lstStyle/>
          <a:p>
            <a:pPr algn="ctr"/>
            <a:r>
              <a:rPr lang="en-US" sz="1200" dirty="0"/>
              <a:t>Trim the ends of the twist pair where they were in the vise and drill. Once trimmed they should measure about 14 inches.</a:t>
            </a:r>
          </a:p>
        </p:txBody>
      </p:sp>
    </p:spTree>
    <p:extLst>
      <p:ext uri="{BB962C8B-B14F-4D97-AF65-F5344CB8AC3E}">
        <p14:creationId xmlns:p14="http://schemas.microsoft.com/office/powerpoint/2010/main" val="14667875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F385CE0-07D9-5549-9A76-30FD355EE3F3}"/>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241887" y="1591627"/>
            <a:ext cx="5699733" cy="4274798"/>
          </a:xfrm>
        </p:spPr>
      </p:pic>
      <p:sp>
        <p:nvSpPr>
          <p:cNvPr id="6" name="Title 1">
            <a:extLst>
              <a:ext uri="{FF2B5EF4-FFF2-40B4-BE49-F238E27FC236}">
                <a16:creationId xmlns:a16="http://schemas.microsoft.com/office/drawing/2014/main" id="{D4F7FA4D-30E9-E947-B2E4-5161FB05E0CA}"/>
              </a:ext>
            </a:extLst>
          </p:cNvPr>
          <p:cNvSpPr>
            <a:spLocks noGrp="1"/>
          </p:cNvSpPr>
          <p:nvPr>
            <p:ph type="title"/>
          </p:nvPr>
        </p:nvSpPr>
        <p:spPr>
          <a:xfrm>
            <a:off x="2727435" y="822440"/>
            <a:ext cx="6737130" cy="338268"/>
          </a:xfrm>
          <a:noFill/>
        </p:spPr>
        <p:txBody>
          <a:bodyPr vert="horz" lIns="91440" tIns="45720" rIns="91440" bIns="45720" rtlCol="0" anchor="b">
            <a:noAutofit/>
          </a:bodyPr>
          <a:lstStyle/>
          <a:p>
            <a:pPr algn="ctr"/>
            <a:r>
              <a:rPr lang="en-US" sz="1200" dirty="0">
                <a:latin typeface="+mn-lt"/>
              </a:rPr>
              <a:t>Measure out and cut 7.5 inches of the 1/8</a:t>
            </a:r>
            <a:r>
              <a:rPr lang="en-US" sz="1200" baseline="30000" dirty="0">
                <a:latin typeface="+mn-lt"/>
              </a:rPr>
              <a:t>th</a:t>
            </a:r>
            <a:r>
              <a:rPr lang="en-US" sz="1200" dirty="0">
                <a:latin typeface="+mn-lt"/>
              </a:rPr>
              <a:t> metal braid. Expand it using the metal rod. </a:t>
            </a:r>
          </a:p>
        </p:txBody>
      </p:sp>
      <p:pic>
        <p:nvPicPr>
          <p:cNvPr id="4" name="Content Placeholder 4" descr="A picture containing outdoor, rainbow&#10;&#10;Description automatically generated">
            <a:extLst>
              <a:ext uri="{FF2B5EF4-FFF2-40B4-BE49-F238E27FC236}">
                <a16:creationId xmlns:a16="http://schemas.microsoft.com/office/drawing/2014/main" id="{A2FD2D7A-9BF9-B649-81F9-2A635FD5BF3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250380" y="1591627"/>
            <a:ext cx="5699733" cy="4274799"/>
          </a:xfrm>
          <a:prstGeom prst="rect">
            <a:avLst/>
          </a:prstGeom>
        </p:spPr>
      </p:pic>
    </p:spTree>
    <p:extLst>
      <p:ext uri="{BB962C8B-B14F-4D97-AF65-F5344CB8AC3E}">
        <p14:creationId xmlns:p14="http://schemas.microsoft.com/office/powerpoint/2010/main" val="284853186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3157</TotalTime>
  <Words>821</Words>
  <Application>Microsoft Macintosh PowerPoint</Application>
  <PresentationFormat>Widescreen</PresentationFormat>
  <Paragraphs>37</Paragraphs>
  <Slides>31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31</vt:i4>
      </vt:variant>
    </vt:vector>
  </HeadingPairs>
  <TitlesOfParts>
    <vt:vector size="35" baseType="lpstr">
      <vt:lpstr>Arial</vt:lpstr>
      <vt:lpstr>Calibri</vt:lpstr>
      <vt:lpstr>Calibri Light</vt:lpstr>
      <vt:lpstr>Office Theme</vt:lpstr>
      <vt:lpstr>Control Board Relay-Thermostat Cable Manufacturing Instructions</vt:lpstr>
      <vt:lpstr>PowerPoint Presentation</vt:lpstr>
      <vt:lpstr>Tools</vt:lpstr>
      <vt:lpstr>PowerPoint Presentation</vt:lpstr>
      <vt:lpstr>PowerPoint Presentation</vt:lpstr>
      <vt:lpstr>Measure out and cut 16 inches of the blue and red 20 awg wire</vt:lpstr>
      <vt:lpstr>Line the workshop vise with masking tape. Put one end of the red and blue wires into the drill. Run the drill till the wires are sufficiently twisted (for reference see the next slide). </vt:lpstr>
      <vt:lpstr>PowerPoint Presentation</vt:lpstr>
      <vt:lpstr>Measure out and cut 7.5 inches of the 1/8th metal braid. Expand it using the metal rod.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Measure out and cut  .75-1in of 6.4 mm adhesive shrink tube. Ensure that this length of shrink tube will cover the solder joint of the ground wire as well as the length of the metal braid shrink tube.</vt:lpstr>
      <vt:lpstr>Put the piece of shrink tube onto the plastic braid end and apply the heat gun.</vt:lpstr>
      <vt:lpstr>On the other end of the harness, cut the excess plastic braid so that the plastic braid end in the middle of the metal braid joint.</vt:lpstr>
      <vt:lpstr>Measure out and cut .5 inches of 6.4 mm adhesive shrink tube. Place the piece of shrink tube onto the plastic braid end without the ground wire. The plastic braid should end midway through the piece of shrink tube. Apply the heat gun.  </vt:lpstr>
      <vt:lpstr>PowerPoint Presentation</vt:lpstr>
      <vt:lpstr>Trim twisted pair so that it now measures 1.5 inches at both ends of the harness.</vt:lpstr>
      <vt:lpstr>Strip the red and blue wires (about 2mm) on the ground wire end of the harness. Using the B setting on the KK 254 crimper, crimp on KK 254 tips onto the blue and red wires. </vt:lpstr>
      <vt:lpstr>Once the wires are crimped, they should appear as shown: the isolation held by the first grip of the tip but not the second, and a bit of exposed wire peaking out the top of the second grip.</vt:lpstr>
      <vt:lpstr>PowerPoint Presentation</vt:lpstr>
      <vt:lpstr>PowerPoint Presentation</vt:lpstr>
      <vt:lpstr>PowerPoint Presentation</vt:lpstr>
      <vt:lpstr>PowerPoint Presentation</vt:lpstr>
      <vt:lpstr>Using the fork crimper (16-14 setting) , crimp the forks onto the stripped red and blue wires. Each fork must be crimped twice: one above the other, as shown. </vt:lpstr>
      <vt:lpstr>PowerPoint Presentation</vt:lpstr>
      <vt:lpstr>Wire harness complete! The ground wire will be given a tip later.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Sarah Schoultz</dc:creator>
  <cp:lastModifiedBy>Sarah Schoultz</cp:lastModifiedBy>
  <cp:revision>39</cp:revision>
  <dcterms:created xsi:type="dcterms:W3CDTF">2020-12-08T20:11:36Z</dcterms:created>
  <dcterms:modified xsi:type="dcterms:W3CDTF">2022-10-26T22:20:42Z</dcterms:modified>
</cp:coreProperties>
</file>